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3CE-E5FB-47A5-AB42-4BFAEE4944A4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D387-C43C-4F0E-B524-C7938468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977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3CE-E5FB-47A5-AB42-4BFAEE4944A4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D387-C43C-4F0E-B524-C7938468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622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3CE-E5FB-47A5-AB42-4BFAEE4944A4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D387-C43C-4F0E-B524-C7938468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515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3CE-E5FB-47A5-AB42-4BFAEE4944A4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D387-C43C-4F0E-B524-C7938468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402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3CE-E5FB-47A5-AB42-4BFAEE4944A4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D387-C43C-4F0E-B524-C7938468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613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3CE-E5FB-47A5-AB42-4BFAEE4944A4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D387-C43C-4F0E-B524-C7938468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663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3CE-E5FB-47A5-AB42-4BFAEE4944A4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D387-C43C-4F0E-B524-C7938468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341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3CE-E5FB-47A5-AB42-4BFAEE4944A4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D387-C43C-4F0E-B524-C7938468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654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3CE-E5FB-47A5-AB42-4BFAEE4944A4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D387-C43C-4F0E-B524-C7938468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190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3CE-E5FB-47A5-AB42-4BFAEE4944A4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D387-C43C-4F0E-B524-C7938468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209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1B3CE-E5FB-47A5-AB42-4BFAEE4944A4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D387-C43C-4F0E-B524-C7938468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671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1B3CE-E5FB-47A5-AB42-4BFAEE4944A4}" type="datetimeFigureOut">
              <a:rPr lang="en-AU" smtClean="0"/>
              <a:t>8/01/2015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1D387-C43C-4F0E-B524-C7938468B8E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712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06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2400" b="1" dirty="0">
                <a:latin typeface="Arial Black" panose="020B0A04020102020204" pitchFamily="34" charset="0"/>
              </a:rPr>
              <a:t> </a:t>
            </a:r>
            <a:r>
              <a:rPr lang="en-AU" sz="1600" b="1" dirty="0">
                <a:latin typeface="Arial Black" panose="020B0A04020102020204" pitchFamily="34" charset="0"/>
              </a:rPr>
              <a:t>BACK TO BETHLEHEM -  THE HOUSE OF BREAD</a:t>
            </a:r>
            <a:r>
              <a:rPr lang="en-AU" sz="2400" b="1" dirty="0">
                <a:latin typeface="Arial Black" panose="020B0A04020102020204" pitchFamily="34" charset="0"/>
              </a:rPr>
              <a:t/>
            </a:r>
            <a:br>
              <a:rPr lang="en-AU" sz="2400" b="1" dirty="0">
                <a:latin typeface="Arial Black" panose="020B0A04020102020204" pitchFamily="34" charset="0"/>
              </a:rPr>
            </a:br>
            <a:r>
              <a:rPr lang="en-AU" sz="2400" b="1" dirty="0">
                <a:latin typeface="Arial Black" panose="020B0A04020102020204" pitchFamily="34" charset="0"/>
              </a:rPr>
              <a:t>Study 2. BLESSED WITH ABUNDANCE AT BETHLEHEM</a:t>
            </a:r>
            <a:r>
              <a:rPr lang="en-AU" sz="2700" b="1" dirty="0">
                <a:latin typeface="Arial Black" panose="020B0A04020102020204" pitchFamily="34" charset="0"/>
              </a:rPr>
              <a:t/>
            </a:r>
            <a:br>
              <a:rPr lang="en-AU" sz="2700" b="1" dirty="0">
                <a:latin typeface="Arial Black" panose="020B0A04020102020204" pitchFamily="34" charset="0"/>
              </a:rPr>
            </a:br>
            <a:r>
              <a:rPr lang="en-AU" sz="2000" b="1" dirty="0">
                <a:latin typeface="Arial Black" panose="020B0A04020102020204" pitchFamily="34" charset="0"/>
              </a:rPr>
              <a:t>Ruth Chapters 2 - 4</a:t>
            </a:r>
            <a:endParaRPr lang="en-AU" sz="2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 smtClean="0">
                <a:latin typeface="Arial Black" panose="020B0A04020102020204" pitchFamily="34" charset="0"/>
              </a:rPr>
              <a:t>Introduction:</a:t>
            </a:r>
          </a:p>
          <a:p>
            <a:endParaRPr lang="en-AU" sz="2000" dirty="0">
              <a:latin typeface="Arial Black" panose="020B0A04020102020204" pitchFamily="34" charset="0"/>
            </a:endParaRPr>
          </a:p>
          <a:p>
            <a:r>
              <a:rPr lang="en-AU" sz="2000" dirty="0" smtClean="0">
                <a:latin typeface="Arial Black" panose="020B0A04020102020204" pitchFamily="34" charset="0"/>
              </a:rPr>
              <a:t>Matt. 1:1. “The book of the genealogy of Jesus Christ, the son of David the son of Abraham….</a:t>
            </a:r>
          </a:p>
          <a:p>
            <a:r>
              <a:rPr lang="en-AU" sz="2000" dirty="0" smtClean="0">
                <a:latin typeface="Arial Black" panose="020B0A04020102020204" pitchFamily="34" charset="0"/>
              </a:rPr>
              <a:t>Matt. 1:5. “Boaz begot Obed by Ruth….”</a:t>
            </a:r>
          </a:p>
          <a:p>
            <a:r>
              <a:rPr lang="en-AU" sz="2000" dirty="0" smtClean="0">
                <a:latin typeface="Arial Black" panose="020B0A04020102020204" pitchFamily="34" charset="0"/>
              </a:rPr>
              <a:t>Matt.1:16. “Mary of whom was born Jesus who is called Christ”</a:t>
            </a:r>
          </a:p>
          <a:p>
            <a:endParaRPr lang="en-AU" sz="2000" dirty="0">
              <a:latin typeface="Arial Black" panose="020B0A04020102020204" pitchFamily="34" charset="0"/>
            </a:endParaRPr>
          </a:p>
          <a:p>
            <a:r>
              <a:rPr lang="en-AU" sz="2000" dirty="0" smtClean="0">
                <a:latin typeface="Arial Black" panose="020B0A04020102020204" pitchFamily="34" charset="0"/>
              </a:rPr>
              <a:t>Hebrews 7:25. “Therefore He is also able to save to the uttermost those who come to God through Him….”</a:t>
            </a:r>
            <a:br>
              <a:rPr lang="en-AU" sz="2000" dirty="0" smtClean="0">
                <a:latin typeface="Arial Black" panose="020B0A04020102020204" pitchFamily="34" charset="0"/>
              </a:rPr>
            </a:br>
            <a:r>
              <a:rPr lang="en-AU" sz="2000" dirty="0" smtClean="0">
                <a:latin typeface="Arial Black" panose="020B0A04020102020204" pitchFamily="34" charset="0"/>
              </a:rPr>
              <a:t>(The Message) – “He’s there from now to eternity to save everyone who comes to God through Him…”</a:t>
            </a:r>
            <a:endParaRPr lang="en-AU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74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AU" sz="2800" b="1" i="1" dirty="0" smtClean="0">
                <a:latin typeface="Arial Black" panose="020B0A04020102020204" pitchFamily="34" charset="0"/>
              </a:rPr>
              <a:t>OUR KINSMAN-REDEEMER – JESUS CHRIST </a:t>
            </a:r>
            <a:br>
              <a:rPr lang="en-AU" sz="2800" b="1" i="1" dirty="0" smtClean="0">
                <a:latin typeface="Arial Black" panose="020B0A04020102020204" pitchFamily="34" charset="0"/>
              </a:rPr>
            </a:br>
            <a:r>
              <a:rPr lang="en-AU" sz="2000" b="1" dirty="0" smtClean="0">
                <a:latin typeface="Arial Black" panose="020B0A04020102020204" pitchFamily="34" charset="0"/>
              </a:rPr>
              <a:t>Song of Solomon 6:3. “I am my Beloved’s and my Beloved is mine”. </a:t>
            </a:r>
            <a:endParaRPr lang="en-AU" sz="2800" b="1" i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400" b="1" dirty="0" smtClean="0">
                <a:latin typeface="Arial Black" panose="020B0A04020102020204" pitchFamily="34" charset="0"/>
              </a:rPr>
              <a:t>Song of Solomon  6:3  “I am my Beloved’s …”</a:t>
            </a:r>
          </a:p>
          <a:p>
            <a:r>
              <a:rPr lang="en-AU" sz="2400" b="1" dirty="0" smtClean="0">
                <a:latin typeface="Arial Black" panose="020B0A04020102020204" pitchFamily="34" charset="0"/>
              </a:rPr>
              <a:t>Eph. 1:4-5; </a:t>
            </a:r>
            <a:r>
              <a:rPr lang="en-AU" sz="2400" b="1" dirty="0">
                <a:latin typeface="Arial Black" panose="020B0A04020102020204" pitchFamily="34" charset="0"/>
              </a:rPr>
              <a:t>John </a:t>
            </a:r>
            <a:r>
              <a:rPr lang="en-AU" sz="2400" b="1" dirty="0" smtClean="0">
                <a:latin typeface="Arial Black" panose="020B0A04020102020204" pitchFamily="34" charset="0"/>
              </a:rPr>
              <a:t>16:16. </a:t>
            </a:r>
            <a:r>
              <a:rPr lang="en-AU" sz="2400" b="1" dirty="0">
                <a:latin typeface="Arial Black" panose="020B0A04020102020204" pitchFamily="34" charset="0"/>
              </a:rPr>
              <a:t>We </a:t>
            </a:r>
            <a:r>
              <a:rPr lang="en-AU" sz="2400" b="1" dirty="0" smtClean="0">
                <a:latin typeface="Arial Black" panose="020B0A04020102020204" pitchFamily="34" charset="0"/>
              </a:rPr>
              <a:t>have been ELECTED and CHOSEN – The Plan</a:t>
            </a:r>
          </a:p>
          <a:p>
            <a:r>
              <a:rPr lang="en-AU" sz="2400" b="1" dirty="0" smtClean="0">
                <a:latin typeface="Arial Black" panose="020B0A04020102020204" pitchFamily="34" charset="0"/>
              </a:rPr>
              <a:t>Col</a:t>
            </a:r>
            <a:r>
              <a:rPr lang="en-AU" sz="2400" b="1" dirty="0">
                <a:latin typeface="Arial Black" panose="020B0A04020102020204" pitchFamily="34" charset="0"/>
              </a:rPr>
              <a:t>. </a:t>
            </a:r>
            <a:r>
              <a:rPr lang="en-AU" sz="2400" b="1" dirty="0" smtClean="0">
                <a:latin typeface="Arial Black" panose="020B0A04020102020204" pitchFamily="34" charset="0"/>
              </a:rPr>
              <a:t>1:16.   </a:t>
            </a:r>
            <a:r>
              <a:rPr lang="en-AU" sz="2400" b="1" dirty="0">
                <a:latin typeface="Arial Black" panose="020B0A04020102020204" pitchFamily="34" charset="0"/>
              </a:rPr>
              <a:t>We were CREATED by Him and for </a:t>
            </a:r>
            <a:r>
              <a:rPr lang="en-AU" sz="2400" b="1" dirty="0" smtClean="0">
                <a:latin typeface="Arial Black" panose="020B0A04020102020204" pitchFamily="34" charset="0"/>
              </a:rPr>
              <a:t>Him – The Preparation</a:t>
            </a:r>
          </a:p>
          <a:p>
            <a:r>
              <a:rPr lang="en-AU" sz="2400" b="1" dirty="0" smtClean="0">
                <a:latin typeface="Arial Black" panose="020B0A04020102020204" pitchFamily="34" charset="0"/>
              </a:rPr>
              <a:t>John 17.  We have been GIVEN </a:t>
            </a:r>
            <a:r>
              <a:rPr lang="en-AU" sz="2400" b="1" dirty="0">
                <a:latin typeface="Arial Black" panose="020B0A04020102020204" pitchFamily="34" charset="0"/>
              </a:rPr>
              <a:t>by the Father to the Son – The </a:t>
            </a:r>
            <a:r>
              <a:rPr lang="en-AU" sz="2400" b="1" dirty="0" smtClean="0">
                <a:latin typeface="Arial Black" panose="020B0A04020102020204" pitchFamily="34" charset="0"/>
              </a:rPr>
              <a:t>Positioning</a:t>
            </a:r>
          </a:p>
          <a:p>
            <a:r>
              <a:rPr lang="en-AU" sz="2400" b="1" dirty="0" smtClean="0">
                <a:latin typeface="Arial Black" panose="020B0A04020102020204" pitchFamily="34" charset="0"/>
              </a:rPr>
              <a:t>1 Cor. 6:19-20; 1 Peter 1:18-19. We have been REDEEMED by Jesus </a:t>
            </a:r>
          </a:p>
          <a:p>
            <a:r>
              <a:rPr lang="en-AU" sz="2400" b="1" dirty="0" smtClean="0">
                <a:latin typeface="Arial Black" panose="020B0A04020102020204" pitchFamily="34" charset="0"/>
              </a:rPr>
              <a:t>Eph. 5:27.  We will be PRESENTED to Him a glorious Bride!  </a:t>
            </a:r>
            <a:endParaRPr lang="en-AU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88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AU" sz="3600" b="1" i="1" dirty="0">
                <a:latin typeface="Arial Black" panose="020B0A04020102020204" pitchFamily="34" charset="0"/>
              </a:rPr>
              <a:t>OUR KINSMAN-REDEEMER – JESUS CHRIST </a:t>
            </a:r>
            <a:br>
              <a:rPr lang="en-AU" sz="3600" b="1" i="1" dirty="0">
                <a:latin typeface="Arial Black" panose="020B0A04020102020204" pitchFamily="34" charset="0"/>
              </a:rPr>
            </a:br>
            <a:r>
              <a:rPr lang="en-AU" sz="2800" b="1" dirty="0">
                <a:latin typeface="Arial Black" panose="020B0A04020102020204" pitchFamily="34" charset="0"/>
              </a:rPr>
              <a:t>Song of Solomon 6:3. “I am my Beloved’s and my Beloved is mine”. 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i="1" dirty="0" smtClean="0">
                <a:latin typeface="Arial Black" panose="020B0A04020102020204" pitchFamily="34" charset="0"/>
              </a:rPr>
              <a:t>“My Beloved is mine” </a:t>
            </a:r>
          </a:p>
          <a:p>
            <a:endParaRPr lang="en-AU" b="1" i="1" dirty="0">
              <a:latin typeface="Arial Black" panose="020B0A04020102020204" pitchFamily="34" charset="0"/>
            </a:endParaRPr>
          </a:p>
          <a:p>
            <a:r>
              <a:rPr lang="en-AU" b="1" i="1" dirty="0" smtClean="0">
                <a:latin typeface="Arial Black" panose="020B0A04020102020204" pitchFamily="34" charset="0"/>
              </a:rPr>
              <a:t>John 10:28-29. I am eternally secure.</a:t>
            </a:r>
          </a:p>
          <a:p>
            <a:endParaRPr lang="en-AU" b="1" i="1" dirty="0">
              <a:latin typeface="Arial Black" panose="020B0A04020102020204" pitchFamily="34" charset="0"/>
            </a:endParaRPr>
          </a:p>
          <a:p>
            <a:r>
              <a:rPr lang="en-AU" b="1" i="1" dirty="0" smtClean="0">
                <a:latin typeface="Arial Black" panose="020B0A04020102020204" pitchFamily="34" charset="0"/>
              </a:rPr>
              <a:t>Eph.1:3. I am immeasurably enriched.</a:t>
            </a:r>
          </a:p>
          <a:p>
            <a:endParaRPr lang="en-AU" b="1" i="1" dirty="0">
              <a:latin typeface="Arial Black" panose="020B0A04020102020204" pitchFamily="34" charset="0"/>
            </a:endParaRPr>
          </a:p>
          <a:p>
            <a:r>
              <a:rPr lang="en-AU" b="1" i="1" dirty="0" smtClean="0">
                <a:latin typeface="Arial Black" panose="020B0A04020102020204" pitchFamily="34" charset="0"/>
              </a:rPr>
              <a:t>1 Cor. 9:15.  I am indescribably blessed. </a:t>
            </a:r>
            <a:br>
              <a:rPr lang="en-AU" b="1" i="1" dirty="0" smtClean="0">
                <a:latin typeface="Arial Black" panose="020B0A04020102020204" pitchFamily="34" charset="0"/>
              </a:rPr>
            </a:br>
            <a:r>
              <a:rPr lang="en-AU" b="1" i="1" dirty="0" smtClean="0">
                <a:latin typeface="Arial Black" panose="020B0A04020102020204" pitchFamily="34" charset="0"/>
              </a:rPr>
              <a:t>“Thanks be unto God for His indescribable gift!”</a:t>
            </a:r>
            <a:endParaRPr lang="en-AU" b="1" i="1" dirty="0">
              <a:latin typeface="Arial Black" panose="020B0A04020102020204" pitchFamily="34" charset="0"/>
            </a:endParaRPr>
          </a:p>
          <a:p>
            <a:r>
              <a:rPr lang="en-AU" b="1" i="1" dirty="0" smtClean="0">
                <a:latin typeface="Arial Black" panose="020B0A04020102020204" pitchFamily="34" charset="0"/>
              </a:rPr>
              <a:t>It’s time for the Bride to make herself ready</a:t>
            </a:r>
            <a:endParaRPr lang="en-A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73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2800" b="1" i="1" dirty="0">
                <a:latin typeface="Arial Black" panose="020B0A04020102020204" pitchFamily="34" charset="0"/>
              </a:rPr>
              <a:t>OUR KINSMAN-REDEEMER – JESUS CHRIST </a:t>
            </a:r>
            <a:br>
              <a:rPr lang="en-AU" sz="2800" b="1" i="1" dirty="0">
                <a:latin typeface="Arial Black" panose="020B0A04020102020204" pitchFamily="34" charset="0"/>
              </a:rPr>
            </a:br>
            <a:r>
              <a:rPr lang="en-AU" sz="2000" b="1" dirty="0">
                <a:latin typeface="Arial Black" panose="020B0A04020102020204" pitchFamily="34" charset="0"/>
              </a:rPr>
              <a:t>Song of Solomon 6:3. “I am my Beloved’s and my Beloved is mine”. </a:t>
            </a:r>
            <a:endParaRPr lang="en-AU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sz="2400" dirty="0" smtClean="0">
                <a:latin typeface="Arial Black" panose="020B0A04020102020204" pitchFamily="34" charset="0"/>
              </a:rPr>
              <a:t>Revelation 19:7</a:t>
            </a:r>
            <a:br>
              <a:rPr lang="en-AU" sz="2400" dirty="0" smtClean="0">
                <a:latin typeface="Arial Black" panose="020B0A04020102020204" pitchFamily="34" charset="0"/>
              </a:rPr>
            </a:br>
            <a:r>
              <a:rPr lang="en-AU" sz="2400" dirty="0" smtClean="0">
                <a:latin typeface="Arial Black" panose="020B0A04020102020204" pitchFamily="34" charset="0"/>
              </a:rPr>
              <a:t/>
            </a:r>
            <a:br>
              <a:rPr lang="en-AU" sz="2400" dirty="0" smtClean="0">
                <a:latin typeface="Arial Black" panose="020B0A04020102020204" pitchFamily="34" charset="0"/>
              </a:rPr>
            </a:br>
            <a:r>
              <a:rPr lang="en-AU" sz="2400" dirty="0" smtClean="0">
                <a:latin typeface="Arial Black" panose="020B0A04020102020204" pitchFamily="34" charset="0"/>
              </a:rPr>
              <a:t>“…For the wedding of the Lamb has come and his bride has made herself ready.  Fine linen, bright and clean was given her to wear.” </a:t>
            </a:r>
            <a:br>
              <a:rPr lang="en-AU" sz="2400" dirty="0" smtClean="0">
                <a:latin typeface="Arial Black" panose="020B0A04020102020204" pitchFamily="34" charset="0"/>
              </a:rPr>
            </a:br>
            <a:r>
              <a:rPr lang="en-AU" sz="2400" dirty="0" smtClean="0">
                <a:latin typeface="Arial Black" panose="020B0A04020102020204" pitchFamily="34" charset="0"/>
              </a:rPr>
              <a:t>(Fine linen stands for the righteousness acts of the saints)”. (NIV)</a:t>
            </a:r>
            <a:endParaRPr lang="en-AU" sz="2400" dirty="0">
              <a:latin typeface="Arial Black" panose="020B0A04020102020204" pitchFamily="34" charset="0"/>
            </a:endParaRPr>
          </a:p>
          <a:p>
            <a:pPr algn="ctr"/>
            <a:endParaRPr lang="en-AU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en-AU" sz="2400" b="1" i="1" dirty="0" smtClean="0">
                <a:latin typeface="Arial Black" panose="020B0A04020102020204" pitchFamily="34" charset="0"/>
              </a:rPr>
              <a:t>ARE YOU READY FOR THE RECEPTION OR ARE YOU HOLDING UP THE PROCEEDINGS?</a:t>
            </a:r>
          </a:p>
          <a:p>
            <a:pPr algn="ctr"/>
            <a:endParaRPr lang="en-AU" sz="2400" b="1" i="1" dirty="0">
              <a:latin typeface="Arial Black" panose="020B0A04020102020204" pitchFamily="34" charset="0"/>
            </a:endParaRPr>
          </a:p>
          <a:p>
            <a:pPr algn="ctr"/>
            <a:r>
              <a:rPr lang="en-AU" sz="2400" b="1" i="1" dirty="0" smtClean="0">
                <a:latin typeface="Arial Black" panose="020B0A04020102020204" pitchFamily="34" charset="0"/>
              </a:rPr>
              <a:t>Proverbs 8:34. “Blessed is the man who listens to me, watching daily at  my gates, waiting at the posts of my  doors”</a:t>
            </a:r>
          </a:p>
          <a:p>
            <a:pPr algn="ctr"/>
            <a:endParaRPr lang="en-AU" sz="2400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09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8514" y="449944"/>
            <a:ext cx="9144000" cy="1349828"/>
          </a:xfrm>
        </p:spPr>
        <p:txBody>
          <a:bodyPr>
            <a:noAutofit/>
          </a:bodyPr>
          <a:lstStyle/>
          <a:p>
            <a:r>
              <a:rPr lang="en-AU" sz="1600" b="1" dirty="0">
                <a:latin typeface="Arial Black" panose="020B0A04020102020204" pitchFamily="34" charset="0"/>
              </a:rPr>
              <a:t> BACK TO BETHLEHEM -  THE HOUSE OF BREAD</a:t>
            </a:r>
            <a:br>
              <a:rPr lang="en-AU" sz="1600" b="1" dirty="0">
                <a:latin typeface="Arial Black" panose="020B0A04020102020204" pitchFamily="34" charset="0"/>
              </a:rPr>
            </a:br>
            <a:r>
              <a:rPr lang="en-AU" sz="1600" b="1" dirty="0">
                <a:latin typeface="Arial Black" panose="020B0A04020102020204" pitchFamily="34" charset="0"/>
              </a:rPr>
              <a:t>Study 2. </a:t>
            </a:r>
            <a:r>
              <a:rPr lang="en-AU" sz="2400" b="1" dirty="0">
                <a:latin typeface="Arial Black" panose="020B0A04020102020204" pitchFamily="34" charset="0"/>
              </a:rPr>
              <a:t>BLESSED WITH ABUNDANCE AT BETHLEHEM</a:t>
            </a:r>
            <a:r>
              <a:rPr lang="en-AU" sz="1600" b="1" dirty="0">
                <a:latin typeface="Arial Black" panose="020B0A04020102020204" pitchFamily="34" charset="0"/>
              </a:rPr>
              <a:t/>
            </a:r>
            <a:br>
              <a:rPr lang="en-AU" sz="1600" b="1" dirty="0">
                <a:latin typeface="Arial Black" panose="020B0A04020102020204" pitchFamily="34" charset="0"/>
              </a:rPr>
            </a:br>
            <a:r>
              <a:rPr lang="en-AU" sz="2000" b="1" dirty="0">
                <a:latin typeface="Arial Black" panose="020B0A04020102020204" pitchFamily="34" charset="0"/>
              </a:rPr>
              <a:t>Ruth Chapters 2 - 4</a:t>
            </a:r>
            <a:br>
              <a:rPr lang="en-AU" sz="2000" b="1" dirty="0">
                <a:latin typeface="Arial Black" panose="020B0A04020102020204" pitchFamily="34" charset="0"/>
              </a:rPr>
            </a:br>
            <a:r>
              <a:rPr lang="en-AU" sz="1600" b="1" dirty="0" smtClean="0">
                <a:latin typeface="Arial Black" panose="020B0A04020102020204" pitchFamily="34" charset="0"/>
              </a:rPr>
              <a:t> </a:t>
            </a:r>
            <a:endParaRPr lang="en-AU" sz="16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257" y="2104572"/>
            <a:ext cx="9144000" cy="4397828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b="1" i="1" dirty="0" smtClean="0">
                <a:latin typeface="Arial Black" panose="020B0A04020102020204" pitchFamily="34" charset="0"/>
              </a:rPr>
              <a:t>5 Necessities for a water supply connection: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b="1" i="1" dirty="0" smtClean="0">
                <a:latin typeface="Arial Black" panose="020B0A04020102020204" pitchFamily="34" charset="0"/>
              </a:rPr>
              <a:t>There must be an overall PLAN – There is a PLAN for your life. Eph. 2:10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b="1" i="1" dirty="0" smtClean="0">
                <a:latin typeface="Arial Black" panose="020B0A04020102020204" pitchFamily="34" charset="0"/>
              </a:rPr>
              <a:t>There must be PREPARATION – You are being prepared for your future.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b="1" i="1" dirty="0" smtClean="0">
                <a:latin typeface="Arial Black" panose="020B0A04020102020204" pitchFamily="34" charset="0"/>
              </a:rPr>
              <a:t>There must be POSITIONING – You are being positioned for your next move.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b="1" i="1" dirty="0" smtClean="0">
                <a:latin typeface="Arial Black" panose="020B0A04020102020204" pitchFamily="34" charset="0"/>
              </a:rPr>
              <a:t>There must be PERMITTING – The authority will give the “go ahead”. Turn on the tap!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b="1" i="1" dirty="0" smtClean="0">
                <a:latin typeface="Arial Black" panose="020B0A04020102020204" pitchFamily="34" charset="0"/>
              </a:rPr>
              <a:t>There is the PRESENTING both now and in the future -  Col.1:22; Eph. 5:27; Jude 24</a:t>
            </a:r>
            <a:endParaRPr lang="en-A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8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1600" b="1" dirty="0">
                <a:latin typeface="Arial Black" panose="020B0A04020102020204" pitchFamily="34" charset="0"/>
              </a:rPr>
              <a:t> BACK TO BETHLEHEM -  THE HOUSE OF BREAD</a:t>
            </a:r>
            <a:br>
              <a:rPr lang="en-AU" sz="1600" b="1" dirty="0">
                <a:latin typeface="Arial Black" panose="020B0A04020102020204" pitchFamily="34" charset="0"/>
              </a:rPr>
            </a:br>
            <a:r>
              <a:rPr lang="en-AU" sz="1600" b="1" dirty="0">
                <a:latin typeface="Arial Black" panose="020B0A04020102020204" pitchFamily="34" charset="0"/>
              </a:rPr>
              <a:t>Study 2. </a:t>
            </a:r>
            <a:r>
              <a:rPr lang="en-AU" sz="2400" b="1" dirty="0">
                <a:latin typeface="Arial Black" panose="020B0A04020102020204" pitchFamily="34" charset="0"/>
              </a:rPr>
              <a:t>BLESSED WITH ABUNDANCE AT BETHLEHEM</a:t>
            </a:r>
            <a:r>
              <a:rPr lang="en-AU" sz="1600" b="1" dirty="0">
                <a:latin typeface="Arial Black" panose="020B0A04020102020204" pitchFamily="34" charset="0"/>
              </a:rPr>
              <a:t/>
            </a:r>
            <a:br>
              <a:rPr lang="en-AU" sz="1600" b="1" dirty="0">
                <a:latin typeface="Arial Black" panose="020B0A04020102020204" pitchFamily="34" charset="0"/>
              </a:rPr>
            </a:br>
            <a:r>
              <a:rPr lang="en-AU" sz="2000" b="1" dirty="0">
                <a:latin typeface="Arial Black" panose="020B0A04020102020204" pitchFamily="34" charset="0"/>
              </a:rPr>
              <a:t>Ruth Chapters 2 - 4</a:t>
            </a:r>
            <a:br>
              <a:rPr lang="en-AU" sz="2000" b="1" dirty="0">
                <a:latin typeface="Arial Black" panose="020B0A04020102020204" pitchFamily="34" charset="0"/>
              </a:rPr>
            </a:br>
            <a:r>
              <a:rPr lang="en-AU" sz="1600" b="1" dirty="0" smtClean="0">
                <a:latin typeface="Arial Black" panose="020B0A04020102020204" pitchFamily="34" charset="0"/>
              </a:rPr>
              <a:t> </a:t>
            </a:r>
            <a:endParaRPr lang="en-AU" sz="1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2400" b="1" u="sng" dirty="0" smtClean="0">
                <a:latin typeface="Arial Black" panose="020B0A04020102020204" pitchFamily="34" charset="0"/>
              </a:rPr>
              <a:t>1. GOD’S OVERALL PLAN FOR RUTH.</a:t>
            </a:r>
          </a:p>
          <a:p>
            <a:endParaRPr lang="en-AU" sz="1600" b="1" u="sng" dirty="0">
              <a:latin typeface="Arial Black" panose="020B0A04020102020204" pitchFamily="34" charset="0"/>
            </a:endParaRPr>
          </a:p>
          <a:p>
            <a:r>
              <a:rPr lang="en-AU" sz="2400" b="1" dirty="0" smtClean="0">
                <a:latin typeface="Arial Black" panose="020B0A04020102020204" pitchFamily="34" charset="0"/>
              </a:rPr>
              <a:t>Ruth 2:2.  “So Ruth the Moabitess said to Naomi, ‘Please let me go to the field and glean heads of grain…’ ”.</a:t>
            </a:r>
          </a:p>
          <a:p>
            <a:r>
              <a:rPr lang="en-AU" sz="2400" b="1" dirty="0" smtClean="0">
                <a:latin typeface="Arial Black" panose="020B0A04020102020204" pitchFamily="34" charset="0"/>
              </a:rPr>
              <a:t>A despised Moabite destined to become a Mother in Israel.</a:t>
            </a:r>
          </a:p>
          <a:p>
            <a:endParaRPr lang="en-AU" sz="1800" b="1" dirty="0">
              <a:latin typeface="Arial Black" panose="020B0A04020102020204" pitchFamily="34" charset="0"/>
            </a:endParaRPr>
          </a:p>
          <a:p>
            <a:r>
              <a:rPr lang="en-AU" sz="2400" b="1" u="sng" dirty="0" smtClean="0">
                <a:latin typeface="Arial Black" panose="020B0A04020102020204" pitchFamily="34" charset="0"/>
              </a:rPr>
              <a:t>2. RUTH PREPARED TO RECEIVE GOD’S BLESSINGS</a:t>
            </a:r>
            <a:r>
              <a:rPr lang="en-AU" sz="2400" b="1" dirty="0" smtClean="0">
                <a:latin typeface="Arial Black" panose="020B0A04020102020204" pitchFamily="34" charset="0"/>
              </a:rPr>
              <a:t> – or, made ready for the “connection”.</a:t>
            </a:r>
          </a:p>
          <a:p>
            <a:r>
              <a:rPr lang="en-AU" sz="2400" b="1" dirty="0" smtClean="0">
                <a:latin typeface="Arial Black" panose="020B0A04020102020204" pitchFamily="34" charset="0"/>
              </a:rPr>
              <a:t>-   i. (Chapter 1) – Ruth came under the godly influence of Naomi. </a:t>
            </a:r>
          </a:p>
          <a:p>
            <a:r>
              <a:rPr lang="en-AU" sz="2400" b="1" dirty="0" smtClean="0">
                <a:latin typeface="Arial Black" panose="020B0A04020102020204" pitchFamily="34" charset="0"/>
              </a:rPr>
              <a:t>-  ii. Ruth 1:16 - Ruth chose to follow Jehovah God.</a:t>
            </a:r>
          </a:p>
          <a:p>
            <a:r>
              <a:rPr lang="en-AU" sz="2400" b="1" dirty="0" smtClean="0">
                <a:latin typeface="Arial Black" panose="020B0A04020102020204" pitchFamily="34" charset="0"/>
              </a:rPr>
              <a:t>- iii. Ruth 1:16 – Ruth chose to associate with God’s people.</a:t>
            </a:r>
          </a:p>
          <a:p>
            <a:r>
              <a:rPr lang="en-AU" sz="2400" b="1" dirty="0" smtClean="0">
                <a:latin typeface="Arial Black" panose="020B0A04020102020204" pitchFamily="34" charset="0"/>
              </a:rPr>
              <a:t>- iv. Ruth 1:16 – Ruth obviously had a humble and teachable spirit.</a:t>
            </a:r>
            <a:endParaRPr lang="en-AU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72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1600" b="1" dirty="0">
                <a:latin typeface="Arial Black" panose="020B0A04020102020204" pitchFamily="34" charset="0"/>
              </a:rPr>
              <a:t> BACK TO BETHLEHEM -  THE HOUSE OF BREAD</a:t>
            </a:r>
            <a:br>
              <a:rPr lang="en-AU" sz="1600" b="1" dirty="0">
                <a:latin typeface="Arial Black" panose="020B0A04020102020204" pitchFamily="34" charset="0"/>
              </a:rPr>
            </a:br>
            <a:r>
              <a:rPr lang="en-AU" sz="1600" b="1" dirty="0">
                <a:latin typeface="Arial Black" panose="020B0A04020102020204" pitchFamily="34" charset="0"/>
              </a:rPr>
              <a:t>Study 2. </a:t>
            </a:r>
            <a:r>
              <a:rPr lang="en-AU" sz="2400" b="1" dirty="0">
                <a:latin typeface="Arial Black" panose="020B0A04020102020204" pitchFamily="34" charset="0"/>
              </a:rPr>
              <a:t>BLESSED WITH ABUNDANCE AT BETHLEHEM</a:t>
            </a:r>
            <a:r>
              <a:rPr lang="en-AU" sz="1600" b="1" dirty="0">
                <a:latin typeface="Arial Black" panose="020B0A04020102020204" pitchFamily="34" charset="0"/>
              </a:rPr>
              <a:t/>
            </a:r>
            <a:br>
              <a:rPr lang="en-AU" sz="1600" b="1" dirty="0">
                <a:latin typeface="Arial Black" panose="020B0A04020102020204" pitchFamily="34" charset="0"/>
              </a:rPr>
            </a:br>
            <a:r>
              <a:rPr lang="en-AU" sz="2000" b="1" dirty="0">
                <a:latin typeface="Arial Black" panose="020B0A04020102020204" pitchFamily="34" charset="0"/>
              </a:rPr>
              <a:t>Ruth Chapters 2 - 4</a:t>
            </a:r>
            <a:br>
              <a:rPr lang="en-AU" sz="2000" b="1" dirty="0">
                <a:latin typeface="Arial Black" panose="020B0A04020102020204" pitchFamily="34" charset="0"/>
              </a:rPr>
            </a:br>
            <a:endParaRPr lang="en-AU" sz="1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400" b="1" u="sng" dirty="0" smtClean="0">
                <a:latin typeface="Arial Black" panose="020B0A04020102020204" pitchFamily="34" charset="0"/>
              </a:rPr>
              <a:t>3. RUTH POSITIONED TO RECEIVE GOD’S BLESSINGS</a:t>
            </a:r>
            <a:r>
              <a:rPr lang="en-AU" sz="2400" b="1" dirty="0" smtClean="0">
                <a:latin typeface="Arial Black" panose="020B0A04020102020204" pitchFamily="34" charset="0"/>
              </a:rPr>
              <a:t> – Put in place for usefulness.</a:t>
            </a:r>
          </a:p>
          <a:p>
            <a:r>
              <a:rPr lang="en-AU" sz="2400" b="1" i="1" dirty="0" smtClean="0">
                <a:latin typeface="Arial Black" panose="020B0A04020102020204" pitchFamily="34" charset="0"/>
              </a:rPr>
              <a:t>(we now follow the story line….)</a:t>
            </a:r>
          </a:p>
          <a:p>
            <a:r>
              <a:rPr lang="en-AU" sz="2400" b="1" dirty="0" smtClean="0">
                <a:latin typeface="Arial Black" panose="020B0A04020102020204" pitchFamily="34" charset="0"/>
              </a:rPr>
              <a:t>Ruth 2:3. “Then she left and went and gleaned in the field after the reapers. And she happened to come to the part of the field belonging to Boaz…”</a:t>
            </a:r>
          </a:p>
          <a:p>
            <a:r>
              <a:rPr lang="en-AU" sz="2400" b="1" dirty="0" smtClean="0">
                <a:latin typeface="Arial Black" panose="020B0A04020102020204" pitchFamily="34" charset="0"/>
              </a:rPr>
              <a:t>- The Law regarding Gleaning, Lev. 9:9-10</a:t>
            </a:r>
          </a:p>
          <a:p>
            <a:r>
              <a:rPr lang="en-AU" sz="2400" b="1" dirty="0" smtClean="0">
                <a:latin typeface="Arial Black" panose="020B0A04020102020204" pitchFamily="34" charset="0"/>
              </a:rPr>
              <a:t>Ruth 2:4. “Now behold Boaz came from Bethlehem and said to the reapers….”</a:t>
            </a:r>
          </a:p>
          <a:p>
            <a:r>
              <a:rPr lang="en-AU" sz="2400" b="1" dirty="0" smtClean="0">
                <a:latin typeface="Arial Black" panose="020B0A04020102020204" pitchFamily="34" charset="0"/>
              </a:rPr>
              <a:t>Ruth 2:8-9. – Ruth is given assurance of provision. </a:t>
            </a:r>
            <a:endParaRPr lang="en-AU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7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1600" b="1" dirty="0">
                <a:latin typeface="Arial Black" panose="020B0A04020102020204" pitchFamily="34" charset="0"/>
              </a:rPr>
              <a:t> BACK TO BETHLEHEM -  THE HOUSE OF BREAD</a:t>
            </a:r>
            <a:br>
              <a:rPr lang="en-AU" sz="1600" b="1" dirty="0">
                <a:latin typeface="Arial Black" panose="020B0A04020102020204" pitchFamily="34" charset="0"/>
              </a:rPr>
            </a:br>
            <a:r>
              <a:rPr lang="en-AU" sz="1600" b="1" dirty="0">
                <a:latin typeface="Arial Black" panose="020B0A04020102020204" pitchFamily="34" charset="0"/>
              </a:rPr>
              <a:t>Study 2. </a:t>
            </a:r>
            <a:r>
              <a:rPr lang="en-AU" sz="2400" b="1" dirty="0">
                <a:latin typeface="Arial Black" panose="020B0A04020102020204" pitchFamily="34" charset="0"/>
              </a:rPr>
              <a:t>BLESSED WITH ABUNDANCE AT BETHLEHEM</a:t>
            </a:r>
            <a:r>
              <a:rPr lang="en-AU" sz="1600" b="1" dirty="0">
                <a:latin typeface="Arial Black" panose="020B0A04020102020204" pitchFamily="34" charset="0"/>
              </a:rPr>
              <a:t/>
            </a:r>
            <a:br>
              <a:rPr lang="en-AU" sz="1600" b="1" dirty="0">
                <a:latin typeface="Arial Black" panose="020B0A04020102020204" pitchFamily="34" charset="0"/>
              </a:rPr>
            </a:br>
            <a:r>
              <a:rPr lang="en-AU" sz="2000" b="1" dirty="0">
                <a:latin typeface="Arial Black" panose="020B0A04020102020204" pitchFamily="34" charset="0"/>
              </a:rPr>
              <a:t>Ruth Chapters 2 - 4</a:t>
            </a:r>
            <a:br>
              <a:rPr lang="en-AU" sz="2000" b="1" dirty="0">
                <a:latin typeface="Arial Black" panose="020B0A04020102020204" pitchFamily="34" charset="0"/>
              </a:rPr>
            </a:br>
            <a:endParaRPr lang="en-AU" sz="1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6596"/>
            <a:ext cx="10515600" cy="4351338"/>
          </a:xfrm>
        </p:spPr>
        <p:txBody>
          <a:bodyPr>
            <a:normAutofit/>
          </a:bodyPr>
          <a:lstStyle/>
          <a:p>
            <a:r>
              <a:rPr lang="en-AU" sz="1800" b="1" dirty="0" smtClean="0">
                <a:latin typeface="Arial Black" panose="020B0A04020102020204" pitchFamily="34" charset="0"/>
              </a:rPr>
              <a:t>Ruth 2:10. “So she fell on her face…and said, “Why have I found favour in your eyes, that you should take notice of me, since I am a foreigner”. </a:t>
            </a:r>
          </a:p>
          <a:p>
            <a:endParaRPr lang="en-AU" sz="1800" b="1" dirty="0">
              <a:latin typeface="Arial Black" panose="020B0A04020102020204" pitchFamily="34" charset="0"/>
            </a:endParaRPr>
          </a:p>
          <a:p>
            <a:r>
              <a:rPr lang="en-AU" sz="1800" b="1" dirty="0" smtClean="0">
                <a:latin typeface="Arial Black" panose="020B0A04020102020204" pitchFamily="34" charset="0"/>
              </a:rPr>
              <a:t>Ruth 2:14. “…So she sat beside the reapers and he passed parched grain to her and she ate and was satisfied”.</a:t>
            </a:r>
          </a:p>
          <a:p>
            <a:endParaRPr lang="en-AU" sz="1800" b="1" dirty="0">
              <a:latin typeface="Arial Black" panose="020B0A04020102020204" pitchFamily="34" charset="0"/>
            </a:endParaRPr>
          </a:p>
          <a:p>
            <a:r>
              <a:rPr lang="en-AU" sz="1800" b="1" dirty="0" smtClean="0">
                <a:latin typeface="Arial Black" panose="020B0A04020102020204" pitchFamily="34" charset="0"/>
              </a:rPr>
              <a:t>Ruth 2:15. “Let her glean among the sheaves and when she is near you, let fall in her pathways some handfuls of sheaves on purpose.”</a:t>
            </a:r>
          </a:p>
          <a:p>
            <a:endParaRPr lang="en-AU" sz="1800" b="1" dirty="0">
              <a:latin typeface="Arial Black" panose="020B0A04020102020204" pitchFamily="34" charset="0"/>
            </a:endParaRPr>
          </a:p>
          <a:p>
            <a:r>
              <a:rPr lang="en-AU" sz="1800" b="1" dirty="0" smtClean="0">
                <a:latin typeface="Arial Black" panose="020B0A04020102020204" pitchFamily="34" charset="0"/>
              </a:rPr>
              <a:t>Ruth 2:19. “Where have you gleaned today? And where did you work? Blessed be the one who took notice of you”.  </a:t>
            </a:r>
            <a:endParaRPr lang="en-AU" sz="1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6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1600" b="1" dirty="0">
                <a:latin typeface="Arial Black" panose="020B0A04020102020204" pitchFamily="34" charset="0"/>
              </a:rPr>
              <a:t> BACK TO BETHLEHEM -  THE HOUSE OF BREAD</a:t>
            </a:r>
            <a:br>
              <a:rPr lang="en-AU" sz="1600" b="1" dirty="0">
                <a:latin typeface="Arial Black" panose="020B0A04020102020204" pitchFamily="34" charset="0"/>
              </a:rPr>
            </a:br>
            <a:r>
              <a:rPr lang="en-AU" sz="1600" b="1" dirty="0">
                <a:latin typeface="Arial Black" panose="020B0A04020102020204" pitchFamily="34" charset="0"/>
              </a:rPr>
              <a:t>Study 2. </a:t>
            </a:r>
            <a:r>
              <a:rPr lang="en-AU" sz="2400" b="1" dirty="0">
                <a:latin typeface="Arial Black" panose="020B0A04020102020204" pitchFamily="34" charset="0"/>
              </a:rPr>
              <a:t>BLESSED WITH ABUNDANCE AT BETHLEHEM</a:t>
            </a:r>
            <a:r>
              <a:rPr lang="en-AU" sz="1600" b="1" dirty="0">
                <a:latin typeface="Arial Black" panose="020B0A04020102020204" pitchFamily="34" charset="0"/>
              </a:rPr>
              <a:t/>
            </a:r>
            <a:br>
              <a:rPr lang="en-AU" sz="1600" b="1" dirty="0">
                <a:latin typeface="Arial Black" panose="020B0A04020102020204" pitchFamily="34" charset="0"/>
              </a:rPr>
            </a:br>
            <a:r>
              <a:rPr lang="en-AU" sz="2000" b="1" dirty="0">
                <a:latin typeface="Arial Black" panose="020B0A04020102020204" pitchFamily="34" charset="0"/>
              </a:rPr>
              <a:t>Ruth Chapters 2 - 4</a:t>
            </a:r>
            <a:br>
              <a:rPr lang="en-AU" sz="2000" b="1" dirty="0">
                <a:latin typeface="Arial Black" panose="020B0A04020102020204" pitchFamily="34" charset="0"/>
              </a:rPr>
            </a:br>
            <a:endParaRPr lang="en-AU" sz="1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42341"/>
          </a:xfrm>
        </p:spPr>
        <p:txBody>
          <a:bodyPr>
            <a:noAutofit/>
          </a:bodyPr>
          <a:lstStyle/>
          <a:p>
            <a:r>
              <a:rPr lang="en-AU" sz="2400" b="1" dirty="0" smtClean="0">
                <a:latin typeface="Arial Black" panose="020B0A04020102020204" pitchFamily="34" charset="0"/>
              </a:rPr>
              <a:t>Ruth 2:20. “Blessed be he of the Lord who has not forsaken His kindness to the living and the dead…This man is a relation of ours, one of our close relatives”. </a:t>
            </a:r>
            <a:br>
              <a:rPr lang="en-AU" sz="2400" b="1" dirty="0" smtClean="0">
                <a:latin typeface="Arial Black" panose="020B0A04020102020204" pitchFamily="34" charset="0"/>
              </a:rPr>
            </a:br>
            <a:r>
              <a:rPr lang="en-AU" sz="2400" b="1" dirty="0" smtClean="0">
                <a:latin typeface="Arial Black" panose="020B0A04020102020204" pitchFamily="34" charset="0"/>
              </a:rPr>
              <a:t>(Close relative = “Goel” meaning “kinsman-redeemer)</a:t>
            </a:r>
          </a:p>
          <a:p>
            <a:r>
              <a:rPr lang="en-AU" sz="2400" b="1" dirty="0" smtClean="0">
                <a:latin typeface="Arial Black" panose="020B0A04020102020204" pitchFamily="34" charset="0"/>
              </a:rPr>
              <a:t>The Law of Redemption and of Levirate Marriage.  Lev. 25:47-55 / Dt.25:5-10</a:t>
            </a:r>
          </a:p>
          <a:p>
            <a:r>
              <a:rPr lang="en-AU" sz="2400" b="1" u="sng" dirty="0" smtClean="0">
                <a:latin typeface="Arial Black" panose="020B0A04020102020204" pitchFamily="34" charset="0"/>
              </a:rPr>
              <a:t>4. RUTH PERMITTED TO RECEIVE GOD’S BLESSINGS</a:t>
            </a:r>
            <a:r>
              <a:rPr lang="en-AU" sz="2400" b="1" dirty="0" smtClean="0">
                <a:latin typeface="Arial Black" panose="020B0A04020102020204" pitchFamily="34" charset="0"/>
              </a:rPr>
              <a:t> – The permit had to be given (legally) to allow the connection.</a:t>
            </a:r>
          </a:p>
          <a:p>
            <a:r>
              <a:rPr lang="en-AU" sz="2400" b="1" dirty="0" smtClean="0">
                <a:latin typeface="Arial Black" panose="020B0A04020102020204" pitchFamily="34" charset="0"/>
              </a:rPr>
              <a:t>Ruth 3:2-4. “Now Boaz whose young men you were with, is he not our relative?  In fact, he is winnowing barley tonight in the threshing floor”.</a:t>
            </a:r>
            <a:endParaRPr lang="en-AU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06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1600" b="1" dirty="0" smtClean="0">
                <a:latin typeface="Arial Black" panose="020B0A04020102020204" pitchFamily="34" charset="0"/>
              </a:rPr>
              <a:t> BACK </a:t>
            </a:r>
            <a:r>
              <a:rPr lang="en-AU" sz="1600" b="1" dirty="0">
                <a:latin typeface="Arial Black" panose="020B0A04020102020204" pitchFamily="34" charset="0"/>
              </a:rPr>
              <a:t>TO </a:t>
            </a:r>
            <a:r>
              <a:rPr lang="en-AU" sz="1600" b="1" dirty="0" smtClean="0">
                <a:latin typeface="Arial Black" panose="020B0A04020102020204" pitchFamily="34" charset="0"/>
              </a:rPr>
              <a:t>BETHLEHEM -  THE </a:t>
            </a:r>
            <a:r>
              <a:rPr lang="en-AU" sz="1600" b="1" dirty="0">
                <a:latin typeface="Arial Black" panose="020B0A04020102020204" pitchFamily="34" charset="0"/>
              </a:rPr>
              <a:t>HOUSE OF </a:t>
            </a:r>
            <a:r>
              <a:rPr lang="en-AU" sz="1600" b="1" dirty="0" smtClean="0">
                <a:latin typeface="Arial Black" panose="020B0A04020102020204" pitchFamily="34" charset="0"/>
              </a:rPr>
              <a:t>BREAD</a:t>
            </a:r>
            <a:r>
              <a:rPr lang="en-AU" sz="1600" b="1" dirty="0">
                <a:latin typeface="Arial Black" panose="020B0A04020102020204" pitchFamily="34" charset="0"/>
              </a:rPr>
              <a:t/>
            </a:r>
            <a:br>
              <a:rPr lang="en-AU" sz="1600" b="1" dirty="0">
                <a:latin typeface="Arial Black" panose="020B0A04020102020204" pitchFamily="34" charset="0"/>
              </a:rPr>
            </a:br>
            <a:r>
              <a:rPr lang="en-AU" sz="1600" b="1" dirty="0">
                <a:latin typeface="Arial Black" panose="020B0A04020102020204" pitchFamily="34" charset="0"/>
              </a:rPr>
              <a:t>Study 2. </a:t>
            </a:r>
            <a:r>
              <a:rPr lang="en-AU" sz="2400" b="1" dirty="0">
                <a:latin typeface="Arial Black" panose="020B0A04020102020204" pitchFamily="34" charset="0"/>
              </a:rPr>
              <a:t>BLESSED WITH ABUNDANCE AT BETHLEHEM</a:t>
            </a:r>
            <a:r>
              <a:rPr lang="en-AU" sz="1600" b="1" dirty="0">
                <a:latin typeface="Arial Black" panose="020B0A04020102020204" pitchFamily="34" charset="0"/>
              </a:rPr>
              <a:t/>
            </a:r>
            <a:br>
              <a:rPr lang="en-AU" sz="1600" b="1" dirty="0">
                <a:latin typeface="Arial Black" panose="020B0A04020102020204" pitchFamily="34" charset="0"/>
              </a:rPr>
            </a:br>
            <a:r>
              <a:rPr lang="en-AU" sz="2000" b="1" dirty="0">
                <a:latin typeface="Arial Black" panose="020B0A04020102020204" pitchFamily="34" charset="0"/>
              </a:rPr>
              <a:t>Ruth Chapters 2 - 4</a:t>
            </a:r>
            <a:br>
              <a:rPr lang="en-AU" sz="2000" b="1" dirty="0">
                <a:latin typeface="Arial Black" panose="020B0A04020102020204" pitchFamily="34" charset="0"/>
              </a:rPr>
            </a:br>
            <a:endParaRPr lang="en-AU" sz="2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AU" b="1" dirty="0" smtClean="0">
                <a:latin typeface="Arial Black" panose="020B0A04020102020204" pitchFamily="34" charset="0"/>
              </a:rPr>
              <a:t>Ruth 3:9. “I am your servant Ruth” she said. “Spread the corner of your garment over me, since you are a kinsman-redeemer”. </a:t>
            </a:r>
          </a:p>
          <a:p>
            <a:pPr lvl="1"/>
            <a:endParaRPr lang="en-AU" b="1" dirty="0">
              <a:latin typeface="Arial Black" panose="020B0A04020102020204" pitchFamily="34" charset="0"/>
            </a:endParaRPr>
          </a:p>
          <a:p>
            <a:pPr lvl="1"/>
            <a:r>
              <a:rPr lang="en-AU" b="1" dirty="0" smtClean="0">
                <a:latin typeface="Arial Black" panose="020B0A04020102020204" pitchFamily="34" charset="0"/>
              </a:rPr>
              <a:t>Ruth 3:11. “I will do for you all that you request…”</a:t>
            </a:r>
          </a:p>
          <a:p>
            <a:pPr lvl="1"/>
            <a:endParaRPr lang="en-AU" b="1" dirty="0">
              <a:latin typeface="Arial Black" panose="020B0A04020102020204" pitchFamily="34" charset="0"/>
            </a:endParaRPr>
          </a:p>
          <a:p>
            <a:pPr lvl="1"/>
            <a:r>
              <a:rPr lang="en-AU" b="1" dirty="0" smtClean="0">
                <a:latin typeface="Arial Black" panose="020B0A04020102020204" pitchFamily="34" charset="0"/>
              </a:rPr>
              <a:t>Ruth 3:12. “Now it is true that that I am a close relative; however, there is a relative closer than I”.</a:t>
            </a:r>
          </a:p>
          <a:p>
            <a:pPr lvl="1"/>
            <a:endParaRPr lang="en-AU" b="1" dirty="0">
              <a:latin typeface="Arial Black" panose="020B0A04020102020204" pitchFamily="34" charset="0"/>
            </a:endParaRPr>
          </a:p>
          <a:p>
            <a:pPr lvl="1"/>
            <a:r>
              <a:rPr lang="en-AU" b="1" dirty="0" smtClean="0">
                <a:latin typeface="Arial Black" panose="020B0A04020102020204" pitchFamily="34" charset="0"/>
              </a:rPr>
              <a:t>Ruth 3:13. “Lie down until the morning” or “Tarry this ….”</a:t>
            </a:r>
          </a:p>
          <a:p>
            <a:pPr lvl="1"/>
            <a:endParaRPr lang="en-AU" sz="1800" b="1" dirty="0">
              <a:latin typeface="Arial Black" panose="020B0A04020102020204" pitchFamily="34" charset="0"/>
            </a:endParaRPr>
          </a:p>
          <a:p>
            <a:pPr lvl="1"/>
            <a:r>
              <a:rPr lang="en-AU" b="1" dirty="0" smtClean="0">
                <a:latin typeface="Arial Black" panose="020B0A04020102020204" pitchFamily="34" charset="0"/>
              </a:rPr>
              <a:t>Ruth 3:18. “…Sit still, my daughter, until you know how the matter will turn out; for the man will not rest until he has concluded the matter this day”. </a:t>
            </a:r>
            <a:endParaRPr lang="en-AU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4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343" y="2222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1600" b="1" dirty="0">
                <a:latin typeface="Arial Black" panose="020B0A04020102020204" pitchFamily="34" charset="0"/>
              </a:rPr>
              <a:t> BACK TO BETHLEHEM -  THE HOUSE OF BREAD</a:t>
            </a:r>
            <a:br>
              <a:rPr lang="en-AU" sz="1600" b="1" dirty="0">
                <a:latin typeface="Arial Black" panose="020B0A04020102020204" pitchFamily="34" charset="0"/>
              </a:rPr>
            </a:br>
            <a:r>
              <a:rPr lang="en-AU" sz="1600" b="1" dirty="0">
                <a:latin typeface="Arial Black" panose="020B0A04020102020204" pitchFamily="34" charset="0"/>
              </a:rPr>
              <a:t>Study 2. </a:t>
            </a:r>
            <a:r>
              <a:rPr lang="en-AU" sz="2400" b="1" dirty="0">
                <a:latin typeface="Arial Black" panose="020B0A04020102020204" pitchFamily="34" charset="0"/>
              </a:rPr>
              <a:t>BLESSED WITH ABUNDANCE AT BETHLEHEM</a:t>
            </a:r>
            <a:r>
              <a:rPr lang="en-AU" sz="1600" b="1" dirty="0">
                <a:latin typeface="Arial Black" panose="020B0A04020102020204" pitchFamily="34" charset="0"/>
              </a:rPr>
              <a:t/>
            </a:r>
            <a:br>
              <a:rPr lang="en-AU" sz="1600" b="1" dirty="0">
                <a:latin typeface="Arial Black" panose="020B0A04020102020204" pitchFamily="34" charset="0"/>
              </a:rPr>
            </a:br>
            <a:r>
              <a:rPr lang="en-AU" sz="2000" b="1" dirty="0">
                <a:latin typeface="Arial Black" panose="020B0A04020102020204" pitchFamily="34" charset="0"/>
              </a:rPr>
              <a:t>Ruth Chapters 2 - 4</a:t>
            </a:r>
            <a:br>
              <a:rPr lang="en-AU" sz="2000" b="1" dirty="0">
                <a:latin typeface="Arial Black" panose="020B0A04020102020204" pitchFamily="34" charset="0"/>
              </a:rPr>
            </a:br>
            <a:endParaRPr lang="en-AU" sz="1600" dirty="0"/>
          </a:p>
        </p:txBody>
      </p:sp>
      <p:sp>
        <p:nvSpPr>
          <p:cNvPr id="3" name="Rectangle 2"/>
          <p:cNvSpPr/>
          <p:nvPr/>
        </p:nvSpPr>
        <p:spPr>
          <a:xfrm>
            <a:off x="1161143" y="1647145"/>
            <a:ext cx="965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b="1" dirty="0" smtClean="0">
                <a:latin typeface="Arial Black" panose="020B0A04020102020204" pitchFamily="34" charset="0"/>
              </a:rPr>
              <a:t>Ruth 4:4. “And he said, ‘I will redeem it”!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b="1" dirty="0" smtClean="0">
                <a:latin typeface="Arial Black" panose="020B0A04020102020204" pitchFamily="34" charset="0"/>
              </a:rPr>
              <a:t>Ruth 4:5. “…Ruth the Moabitess , the wife of the dead, to perpetuate the name of the dead through his inheritance”.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b="1" dirty="0" smtClean="0">
                <a:latin typeface="Arial Black" panose="020B0A04020102020204" pitchFamily="34" charset="0"/>
              </a:rPr>
              <a:t>Ruth 4:8. “Therefore the close relative said to Boaz, ‘Buy it for yourself.’  So he took off his sandal.”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b="1" dirty="0" smtClean="0">
                <a:latin typeface="Arial Black" panose="020B0A04020102020204" pitchFamily="34" charset="0"/>
              </a:rPr>
              <a:t>Ruth 4:9-10. “…You are witnesses this day that I have bought all that was Elimalech’s and all that was Chilion’s and Mahlon’s, from the hand of Naomi. Moreover, Ruth the Moabitess, the widow of Mahlon I have acquired as my wife that the name of the dead may not be cut off from among his brethren and from his position in the gate…”  </a:t>
            </a:r>
            <a:endParaRPr lang="en-AU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5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1800" b="1" dirty="0">
                <a:latin typeface="Arial Black" panose="020B0A04020102020204" pitchFamily="34" charset="0"/>
              </a:rPr>
              <a:t> BACK TO BETHLEHEM -  THE HOUSE OF BREAD</a:t>
            </a:r>
            <a:br>
              <a:rPr lang="en-AU" sz="1800" b="1" dirty="0">
                <a:latin typeface="Arial Black" panose="020B0A04020102020204" pitchFamily="34" charset="0"/>
              </a:rPr>
            </a:br>
            <a:r>
              <a:rPr lang="en-AU" sz="1800" b="1" dirty="0">
                <a:latin typeface="Arial Black" panose="020B0A04020102020204" pitchFamily="34" charset="0"/>
              </a:rPr>
              <a:t>Study 2. </a:t>
            </a:r>
            <a:r>
              <a:rPr lang="en-AU" sz="2800" b="1" dirty="0">
                <a:latin typeface="Arial Black" panose="020B0A04020102020204" pitchFamily="34" charset="0"/>
              </a:rPr>
              <a:t>BLESSED WITH ABUNDANCE AT BETHLEHEM</a:t>
            </a:r>
            <a:r>
              <a:rPr lang="en-AU" sz="1800" b="1" dirty="0">
                <a:latin typeface="Arial Black" panose="020B0A04020102020204" pitchFamily="34" charset="0"/>
              </a:rPr>
              <a:t/>
            </a:r>
            <a:br>
              <a:rPr lang="en-AU" sz="1800" b="1" dirty="0">
                <a:latin typeface="Arial Black" panose="020B0A04020102020204" pitchFamily="34" charset="0"/>
              </a:rPr>
            </a:br>
            <a:r>
              <a:rPr lang="en-AU" sz="2400" b="1" dirty="0">
                <a:latin typeface="Arial Black" panose="020B0A04020102020204" pitchFamily="34" charset="0"/>
              </a:rPr>
              <a:t>Ruth Chapters 2 - 4</a:t>
            </a:r>
            <a:br>
              <a:rPr lang="en-AU" sz="2400" b="1" dirty="0">
                <a:latin typeface="Arial Black" panose="020B0A04020102020204" pitchFamily="34" charset="0"/>
              </a:rPr>
            </a:br>
            <a:endParaRPr lang="en-AU" sz="1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b="1" u="sng" dirty="0" smtClean="0">
                <a:latin typeface="Arial Black" panose="020B0A04020102020204" pitchFamily="34" charset="0"/>
              </a:rPr>
              <a:t>4. RUTH PRESENTED WITH GOD’S BLESSINGS</a:t>
            </a:r>
          </a:p>
          <a:p>
            <a:endParaRPr lang="en-AU" sz="2400" b="1" u="sng" dirty="0">
              <a:latin typeface="Arial Black" panose="020B0A04020102020204" pitchFamily="34" charset="0"/>
            </a:endParaRPr>
          </a:p>
          <a:p>
            <a:r>
              <a:rPr lang="en-AU" sz="2400" b="1" dirty="0" smtClean="0">
                <a:latin typeface="Arial Black" panose="020B0A04020102020204" pitchFamily="34" charset="0"/>
              </a:rPr>
              <a:t>Through Boaz the </a:t>
            </a:r>
            <a:r>
              <a:rPr lang="en-AU" sz="2400" b="1" i="1" dirty="0" smtClean="0">
                <a:latin typeface="Arial Black" panose="020B0A04020102020204" pitchFamily="34" charset="0"/>
              </a:rPr>
              <a:t>Kinsman-Redeemer, her life changed dramatically</a:t>
            </a:r>
            <a:endParaRPr lang="en-AU" sz="2400" b="1" dirty="0" smtClean="0">
              <a:latin typeface="Arial Black" panose="020B0A04020102020204" pitchFamily="34" charset="0"/>
            </a:endParaRPr>
          </a:p>
          <a:p>
            <a:endParaRPr lang="en-AU" sz="2400" b="1" u="sng" dirty="0">
              <a:latin typeface="Arial Black" panose="020B0A04020102020204" pitchFamily="34" charset="0"/>
            </a:endParaRPr>
          </a:p>
          <a:p>
            <a:r>
              <a:rPr lang="en-AU" sz="2400" b="1" dirty="0" smtClean="0">
                <a:latin typeface="Arial Black" panose="020B0A04020102020204" pitchFamily="34" charset="0"/>
              </a:rPr>
              <a:t>From an outcast Moabite to a Mother in Israel with security and favour.</a:t>
            </a:r>
          </a:p>
          <a:p>
            <a:endParaRPr lang="en-AU" sz="2400" b="1" dirty="0">
              <a:latin typeface="Arial Black" panose="020B0A04020102020204" pitchFamily="34" charset="0"/>
            </a:endParaRPr>
          </a:p>
          <a:p>
            <a:r>
              <a:rPr lang="en-AU" sz="2400" b="1" dirty="0" smtClean="0">
                <a:latin typeface="Arial Black" panose="020B0A04020102020204" pitchFamily="34" charset="0"/>
              </a:rPr>
              <a:t>From being a broken-hearted childless widow she became  an ancestor of Jesus Christ the Messiah.  Matt. 1:16. </a:t>
            </a:r>
            <a:endParaRPr lang="en-AU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96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1046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Office Theme</vt:lpstr>
      <vt:lpstr> BACK TO BETHLEHEM -  THE HOUSE OF BREAD Study 2. BLESSED WITH ABUNDANCE AT BETHLEHEM Ruth Chapters 2 - 4</vt:lpstr>
      <vt:lpstr> BACK TO BETHLEHEM -  THE HOUSE OF BREAD Study 2. BLESSED WITH ABUNDANCE AT BETHLEHEM Ruth Chapters 2 - 4  </vt:lpstr>
      <vt:lpstr> BACK TO BETHLEHEM -  THE HOUSE OF BREAD Study 2. BLESSED WITH ABUNDANCE AT BETHLEHEM Ruth Chapters 2 - 4  </vt:lpstr>
      <vt:lpstr> BACK TO BETHLEHEM -  THE HOUSE OF BREAD Study 2. BLESSED WITH ABUNDANCE AT BETHLEHEM Ruth Chapters 2 - 4 </vt:lpstr>
      <vt:lpstr> BACK TO BETHLEHEM -  THE HOUSE OF BREAD Study 2. BLESSED WITH ABUNDANCE AT BETHLEHEM Ruth Chapters 2 - 4 </vt:lpstr>
      <vt:lpstr> BACK TO BETHLEHEM -  THE HOUSE OF BREAD Study 2. BLESSED WITH ABUNDANCE AT BETHLEHEM Ruth Chapters 2 - 4 </vt:lpstr>
      <vt:lpstr> BACK TO BETHLEHEM -  THE HOUSE OF BREAD Study 2. BLESSED WITH ABUNDANCE AT BETHLEHEM Ruth Chapters 2 - 4 </vt:lpstr>
      <vt:lpstr> BACK TO BETHLEHEM -  THE HOUSE OF BREAD Study 2. BLESSED WITH ABUNDANCE AT BETHLEHEM Ruth Chapters 2 - 4 </vt:lpstr>
      <vt:lpstr> BACK TO BETHLEHEM -  THE HOUSE OF BREAD Study 2. BLESSED WITH ABUNDANCE AT BETHLEHEM Ruth Chapters 2 - 4 </vt:lpstr>
      <vt:lpstr>OUR KINSMAN-REDEEMER – JESUS CHRIST  Song of Solomon 6:3. “I am my Beloved’s and my Beloved is mine”. </vt:lpstr>
      <vt:lpstr>OUR KINSMAN-REDEEMER – JESUS CHRIST  Song of Solomon 6:3. “I am my Beloved’s and my Beloved is mine”. </vt:lpstr>
      <vt:lpstr>OUR KINSMAN-REDEEMER – JESUS CHRIST  Song of Solomon 6:3. “I am my Beloved’s and my Beloved is mine”.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BETHLEHEM TWO STUDIES IN THE BOOK OF RUTH STUDY ONE: BROKEN IN SPIRIT AND AWAY FROM BETHLEHEM – THE HOUSE OF BREAD</dc:title>
  <dc:creator>Fred Creighton</dc:creator>
  <cp:lastModifiedBy>Fred Creighton</cp:lastModifiedBy>
  <cp:revision>79</cp:revision>
  <cp:lastPrinted>2015-01-07T21:02:25Z</cp:lastPrinted>
  <dcterms:created xsi:type="dcterms:W3CDTF">2014-12-26T02:41:56Z</dcterms:created>
  <dcterms:modified xsi:type="dcterms:W3CDTF">2015-01-07T21:18:19Z</dcterms:modified>
</cp:coreProperties>
</file>