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3389775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248622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11051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239402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263613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147663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426341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85654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168190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65209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1B3CE-E5FB-47A5-AB42-4BFAEE4944A4}" type="datetimeFigureOut">
              <a:rPr lang="en-AU" smtClean="0"/>
              <a:t>1/01/2015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B41D387-C43C-4F0E-B524-C7938468B8E9}" type="slidenum">
              <a:rPr lang="en-AU" smtClean="0"/>
              <a:t>‹#›</a:t>
            </a:fld>
            <a:endParaRPr lang="en-AU" dirty="0"/>
          </a:p>
        </p:txBody>
      </p:sp>
    </p:spTree>
    <p:extLst>
      <p:ext uri="{BB962C8B-B14F-4D97-AF65-F5344CB8AC3E}">
        <p14:creationId xmlns:p14="http://schemas.microsoft.com/office/powerpoint/2010/main" val="207671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1B3CE-E5FB-47A5-AB42-4BFAEE4944A4}" type="datetimeFigureOut">
              <a:rPr lang="en-AU" smtClean="0"/>
              <a:t>1/01/2015</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1D387-C43C-4F0E-B524-C7938468B8E9}" type="slidenum">
              <a:rPr lang="en-AU" smtClean="0"/>
              <a:t>‹#›</a:t>
            </a:fld>
            <a:endParaRPr lang="en-AU" dirty="0"/>
          </a:p>
        </p:txBody>
      </p:sp>
    </p:spTree>
    <p:extLst>
      <p:ext uri="{BB962C8B-B14F-4D97-AF65-F5344CB8AC3E}">
        <p14:creationId xmlns:p14="http://schemas.microsoft.com/office/powerpoint/2010/main" val="647127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9944"/>
            <a:ext cx="9144000" cy="1349828"/>
          </a:xfrm>
        </p:spPr>
        <p:txBody>
          <a:bodyPr>
            <a:noAutofit/>
          </a:bodyPr>
          <a:lstStyle/>
          <a:p>
            <a:r>
              <a:rPr lang="en-AU" sz="1600" b="1" dirty="0" smtClean="0">
                <a:latin typeface="Arial Black" panose="020B0A04020102020204" pitchFamily="34" charset="0"/>
              </a:rPr>
              <a:t>BACK TO BETHLEHEM</a:t>
            </a:r>
            <a:br>
              <a:rPr lang="en-AU" sz="1600" b="1" dirty="0" smtClean="0">
                <a:latin typeface="Arial Black" panose="020B0A04020102020204" pitchFamily="34" charset="0"/>
              </a:rPr>
            </a:br>
            <a:r>
              <a:rPr lang="en-AU" sz="1600" b="1" dirty="0" smtClean="0">
                <a:latin typeface="Arial Black" panose="020B0A04020102020204" pitchFamily="34" charset="0"/>
              </a:rPr>
              <a:t>- THE </a:t>
            </a:r>
            <a:r>
              <a:rPr lang="en-AU" sz="1600" b="1" dirty="0">
                <a:latin typeface="Arial Black" panose="020B0A04020102020204" pitchFamily="34" charset="0"/>
              </a:rPr>
              <a:t>HOUSE OF BREAD </a:t>
            </a:r>
            <a:r>
              <a:rPr lang="en-AU" sz="1600" b="1" dirty="0" smtClean="0">
                <a:latin typeface="Arial Black" panose="020B0A04020102020204" pitchFamily="34" charset="0"/>
              </a:rPr>
              <a:t>–</a:t>
            </a:r>
            <a:br>
              <a:rPr lang="en-AU" sz="1600" b="1" dirty="0" smtClean="0">
                <a:latin typeface="Arial Black" panose="020B0A04020102020204" pitchFamily="34" charset="0"/>
              </a:rPr>
            </a:br>
            <a:r>
              <a:rPr lang="en-AU" sz="1600" b="1" dirty="0" smtClean="0">
                <a:latin typeface="Arial Black" panose="020B0A04020102020204" pitchFamily="34" charset="0"/>
              </a:rPr>
              <a:t>TWO STUDIES IN THE BOOK OF RUTH</a:t>
            </a:r>
            <a:br>
              <a:rPr lang="en-AU" sz="1600" b="1" dirty="0" smtClean="0">
                <a:latin typeface="Arial Black" panose="020B0A04020102020204" pitchFamily="34" charset="0"/>
              </a:rPr>
            </a:br>
            <a:r>
              <a:rPr lang="en-AU" sz="1600" b="1" dirty="0" smtClean="0">
                <a:latin typeface="Arial Black" panose="020B0A04020102020204" pitchFamily="34" charset="0"/>
              </a:rPr>
              <a:t> </a:t>
            </a:r>
            <a:endParaRPr lang="en-AU" sz="1600" b="1" dirty="0">
              <a:latin typeface="Arial Black" panose="020B0A04020102020204" pitchFamily="34" charset="0"/>
            </a:endParaRPr>
          </a:p>
        </p:txBody>
      </p:sp>
      <p:sp>
        <p:nvSpPr>
          <p:cNvPr id="3" name="Subtitle 2"/>
          <p:cNvSpPr>
            <a:spLocks noGrp="1"/>
          </p:cNvSpPr>
          <p:nvPr>
            <p:ph type="subTitle" idx="1"/>
          </p:nvPr>
        </p:nvSpPr>
        <p:spPr>
          <a:xfrm>
            <a:off x="1364343" y="2104572"/>
            <a:ext cx="9144000" cy="3080657"/>
          </a:xfrm>
        </p:spPr>
        <p:txBody>
          <a:bodyPr>
            <a:normAutofit lnSpcReduction="10000"/>
          </a:bodyPr>
          <a:lstStyle/>
          <a:p>
            <a:pPr marL="342900" indent="-342900" algn="l">
              <a:buFont typeface="Arial" panose="020B0604020202020204" pitchFamily="34" charset="0"/>
              <a:buChar char="•"/>
            </a:pPr>
            <a:r>
              <a:rPr lang="en-AU" sz="1600" b="1" i="1" dirty="0" smtClean="0">
                <a:latin typeface="Arial Black" panose="020B0A04020102020204" pitchFamily="34" charset="0"/>
              </a:rPr>
              <a:t>Introduction:</a:t>
            </a:r>
            <a:endParaRPr lang="en-AU" sz="1600" b="1" i="1" dirty="0">
              <a:latin typeface="Arial Black" panose="020B0A04020102020204" pitchFamily="34" charset="0"/>
            </a:endParaRPr>
          </a:p>
          <a:p>
            <a:pPr marL="285750" indent="-285750">
              <a:buFont typeface="Arial" panose="020B0604020202020204" pitchFamily="34" charset="0"/>
              <a:buChar char="•"/>
            </a:pPr>
            <a:r>
              <a:rPr lang="en-AU" sz="1600" b="1" i="1" dirty="0" smtClean="0">
                <a:latin typeface="Arial Black" panose="020B0A04020102020204" pitchFamily="34" charset="0"/>
              </a:rPr>
              <a:t>“A New Year is at hand.  We cannot tell what it will bring.  If it brings peace how thankful we shall be.  If it brings us continued struggle we shall remain undaunted”.</a:t>
            </a:r>
          </a:p>
          <a:p>
            <a:r>
              <a:rPr lang="en-AU" sz="1600" b="1" i="1" dirty="0">
                <a:latin typeface="Arial Black" panose="020B0A04020102020204" pitchFamily="34" charset="0"/>
              </a:rPr>
              <a:t>	</a:t>
            </a:r>
            <a:r>
              <a:rPr lang="en-AU" sz="1600" b="1" i="1" dirty="0" smtClean="0">
                <a:latin typeface="Arial Black" panose="020B0A04020102020204" pitchFamily="34" charset="0"/>
              </a:rPr>
              <a:t>		His Majesty King George VI, 25 Dec. 1935</a:t>
            </a:r>
          </a:p>
          <a:p>
            <a:pPr marL="285750" indent="-285750" algn="l">
              <a:buFont typeface="Arial" panose="020B0604020202020204" pitchFamily="34" charset="0"/>
              <a:buChar char="•"/>
            </a:pPr>
            <a:r>
              <a:rPr lang="en-AU" sz="1600" b="1" dirty="0" smtClean="0">
                <a:latin typeface="Arial Black" panose="020B0A04020102020204" pitchFamily="34" charset="0"/>
              </a:rPr>
              <a:t>Quotation from :                              </a:t>
            </a:r>
          </a:p>
          <a:p>
            <a:pPr algn="l"/>
            <a:r>
              <a:rPr lang="en-AU" sz="1600" b="1" dirty="0">
                <a:latin typeface="Arial Black" panose="020B0A04020102020204" pitchFamily="34" charset="0"/>
              </a:rPr>
              <a:t> </a:t>
            </a:r>
            <a:r>
              <a:rPr lang="en-AU" sz="1600" b="1" dirty="0" smtClean="0">
                <a:latin typeface="Arial Black" panose="020B0A04020102020204" pitchFamily="34" charset="0"/>
              </a:rPr>
              <a:t>                                           THE GATE OF THE YEAR</a:t>
            </a:r>
          </a:p>
          <a:p>
            <a:pPr>
              <a:lnSpc>
                <a:spcPct val="100000"/>
              </a:lnSpc>
              <a:spcBef>
                <a:spcPts val="0"/>
              </a:spcBef>
            </a:pPr>
            <a:r>
              <a:rPr lang="en-AU" sz="1600" b="1" dirty="0" smtClean="0">
                <a:latin typeface="Arial Black" panose="020B0A04020102020204" pitchFamily="34" charset="0"/>
              </a:rPr>
              <a:t>I said to the man who stood at the gate of the year,</a:t>
            </a:r>
          </a:p>
          <a:p>
            <a:pPr>
              <a:lnSpc>
                <a:spcPct val="100000"/>
              </a:lnSpc>
              <a:spcBef>
                <a:spcPts val="0"/>
              </a:spcBef>
            </a:pPr>
            <a:r>
              <a:rPr lang="en-AU" sz="1600" b="1" dirty="0" smtClean="0">
                <a:latin typeface="Arial Black" panose="020B0A04020102020204" pitchFamily="34" charset="0"/>
              </a:rPr>
              <a:t>“Give me a light that I may tread safely into the unknown”</a:t>
            </a:r>
          </a:p>
          <a:p>
            <a:pPr>
              <a:lnSpc>
                <a:spcPct val="100000"/>
              </a:lnSpc>
              <a:spcBef>
                <a:spcPts val="0"/>
              </a:spcBef>
            </a:pPr>
            <a:r>
              <a:rPr lang="en-AU" sz="1600" b="1" dirty="0" smtClean="0">
                <a:latin typeface="Arial Black" panose="020B0A04020102020204" pitchFamily="34" charset="0"/>
              </a:rPr>
              <a:t>And he replied, “Go out into the darkness, and put your hand into the hand of God.</a:t>
            </a:r>
          </a:p>
          <a:p>
            <a:pPr>
              <a:lnSpc>
                <a:spcPct val="100000"/>
              </a:lnSpc>
              <a:spcBef>
                <a:spcPts val="0"/>
              </a:spcBef>
            </a:pPr>
            <a:r>
              <a:rPr lang="en-AU" sz="1600" b="1" dirty="0" smtClean="0">
                <a:latin typeface="Arial Black" panose="020B0A04020102020204" pitchFamily="34" charset="0"/>
              </a:rPr>
              <a:t>That shall be to you better than light and safer than a known way.</a:t>
            </a:r>
            <a:endParaRPr lang="en-AU" sz="1600" b="1" dirty="0">
              <a:latin typeface="Arial Black" panose="020B0A04020102020204" pitchFamily="34" charset="0"/>
            </a:endParaRPr>
          </a:p>
        </p:txBody>
      </p:sp>
    </p:spTree>
    <p:extLst>
      <p:ext uri="{BB962C8B-B14F-4D97-AF65-F5344CB8AC3E}">
        <p14:creationId xmlns:p14="http://schemas.microsoft.com/office/powerpoint/2010/main" val="31188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1600" b="1" dirty="0">
                <a:latin typeface="Arial Black" panose="020B0A04020102020204" pitchFamily="34" charset="0"/>
              </a:rPr>
              <a:t>BACK TO </a:t>
            </a:r>
            <a:r>
              <a:rPr lang="en-AU" sz="1600" b="1" dirty="0" smtClean="0">
                <a:latin typeface="Arial Black" panose="020B0A04020102020204" pitchFamily="34" charset="0"/>
              </a:rPr>
              <a:t>BETHLEHEM</a:t>
            </a:r>
            <a:br>
              <a:rPr lang="en-AU" sz="1600" b="1" dirty="0" smtClean="0">
                <a:latin typeface="Arial Black" panose="020B0A04020102020204" pitchFamily="34" charset="0"/>
              </a:rPr>
            </a:br>
            <a:r>
              <a:rPr lang="en-AU" sz="1600" b="1" dirty="0" smtClean="0">
                <a:latin typeface="Arial Black" panose="020B0A04020102020204" pitchFamily="34" charset="0"/>
              </a:rPr>
              <a:t>- </a:t>
            </a:r>
            <a:r>
              <a:rPr lang="en-AU" sz="1600" b="1" dirty="0">
                <a:latin typeface="Arial Black" panose="020B0A04020102020204" pitchFamily="34" charset="0"/>
              </a:rPr>
              <a:t>THE HOUSE OF BREAD -</a:t>
            </a:r>
            <a:br>
              <a:rPr lang="en-AU" sz="1600" b="1" dirty="0">
                <a:latin typeface="Arial Black" panose="020B0A04020102020204" pitchFamily="34" charset="0"/>
              </a:rPr>
            </a:br>
            <a:r>
              <a:rPr lang="en-AU" sz="1600" b="1" dirty="0">
                <a:latin typeface="Arial Black" panose="020B0A04020102020204" pitchFamily="34" charset="0"/>
              </a:rPr>
              <a:t>TWO STUDIES IN THE BOOK OF RUTH</a:t>
            </a:r>
            <a:br>
              <a:rPr lang="en-AU" sz="1600" b="1" dirty="0">
                <a:latin typeface="Arial Black" panose="020B0A04020102020204" pitchFamily="34" charset="0"/>
              </a:rPr>
            </a:br>
            <a:endParaRPr lang="en-AU" sz="1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AU" sz="1600" b="1" dirty="0" smtClean="0">
                <a:latin typeface="Arial Black" panose="020B0A04020102020204" pitchFamily="34" charset="0"/>
              </a:rPr>
              <a:t>Jeremiah 15:16 “Your words were found and I did eat them and Your word was to me a joy and rejoicing of my heart”</a:t>
            </a:r>
          </a:p>
          <a:p>
            <a:pPr marL="0" indent="0">
              <a:buNone/>
            </a:pPr>
            <a:endParaRPr lang="en-AU" sz="1600" b="1" dirty="0">
              <a:latin typeface="Arial Black" panose="020B0A04020102020204" pitchFamily="34" charset="0"/>
            </a:endParaRPr>
          </a:p>
          <a:p>
            <a:r>
              <a:rPr lang="en-AU" sz="1600" b="1" dirty="0" smtClean="0">
                <a:latin typeface="Arial Black" panose="020B0A04020102020204" pitchFamily="34" charset="0"/>
              </a:rPr>
              <a:t>John 10:27 “My sheep hear My voice and I know them and they follow Me”</a:t>
            </a:r>
          </a:p>
          <a:p>
            <a:r>
              <a:rPr lang="en-AU" sz="1600" b="1" dirty="0" smtClean="0">
                <a:latin typeface="Arial Black" panose="020B0A04020102020204" pitchFamily="34" charset="0"/>
              </a:rPr>
              <a:t>Psalm 1 makes a fantastic statement – links fruitfulness and prosperity with meditating on God’s word day and night.</a:t>
            </a:r>
            <a:endParaRPr lang="en-AU" sz="1600" b="1" dirty="0">
              <a:latin typeface="Arial Black" panose="020B0A04020102020204" pitchFamily="34" charset="0"/>
            </a:endParaRPr>
          </a:p>
          <a:p>
            <a:r>
              <a:rPr lang="en-AU" sz="1600" b="1" dirty="0" smtClean="0">
                <a:latin typeface="Arial Black" panose="020B0A04020102020204" pitchFamily="34" charset="0"/>
              </a:rPr>
              <a:t>Matt. 4:4 “Man shall not live by bread alone but by every word that proceeds out of the mouth of God”</a:t>
            </a:r>
          </a:p>
          <a:p>
            <a:r>
              <a:rPr lang="en-AU" sz="1600" b="1" dirty="0" smtClean="0">
                <a:latin typeface="Arial Black" panose="020B0A04020102020204" pitchFamily="34" charset="0"/>
              </a:rPr>
              <a:t>(The Message) “It takes more than bread to stay alive.  It takes a steady stream of words from God’s mouth”.</a:t>
            </a:r>
          </a:p>
          <a:p>
            <a:pPr marL="0" indent="0">
              <a:buNone/>
            </a:pPr>
            <a:endParaRPr lang="en-AU" sz="1600" b="1" dirty="0" smtClean="0">
              <a:latin typeface="Arial Black" panose="020B0A04020102020204" pitchFamily="34" charset="0"/>
            </a:endParaRPr>
          </a:p>
          <a:p>
            <a:pPr algn="ctr"/>
            <a:r>
              <a:rPr lang="en-AU" sz="1600" b="1" i="1" dirty="0" smtClean="0">
                <a:latin typeface="Arial Black" panose="020B0A04020102020204" pitchFamily="34" charset="0"/>
              </a:rPr>
              <a:t>“It takes a steady stream of words from God’s mouth”</a:t>
            </a:r>
          </a:p>
          <a:p>
            <a:endParaRPr lang="en-AU" sz="1800" b="1" dirty="0">
              <a:latin typeface="Arial Black" panose="020B0A04020102020204" pitchFamily="34" charset="0"/>
            </a:endParaRPr>
          </a:p>
        </p:txBody>
      </p:sp>
    </p:spTree>
    <p:extLst>
      <p:ext uri="{BB962C8B-B14F-4D97-AF65-F5344CB8AC3E}">
        <p14:creationId xmlns:p14="http://schemas.microsoft.com/office/powerpoint/2010/main" val="410072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1600" b="1" dirty="0" smtClean="0">
                <a:latin typeface="Arial Black" panose="020B0A04020102020204" pitchFamily="34" charset="0"/>
              </a:rPr>
              <a:t>BACK TO BETHLEHEM</a:t>
            </a:r>
            <a:br>
              <a:rPr lang="en-AU" sz="1600" b="1" dirty="0" smtClean="0">
                <a:latin typeface="Arial Black" panose="020B0A04020102020204" pitchFamily="34" charset="0"/>
              </a:rPr>
            </a:br>
            <a:r>
              <a:rPr lang="en-AU" sz="1600" b="1" dirty="0" smtClean="0">
                <a:latin typeface="Arial Black" panose="020B0A04020102020204" pitchFamily="34" charset="0"/>
              </a:rPr>
              <a:t> </a:t>
            </a:r>
            <a:r>
              <a:rPr lang="en-AU" sz="1600" b="1" dirty="0">
                <a:latin typeface="Arial Black" panose="020B0A04020102020204" pitchFamily="34" charset="0"/>
              </a:rPr>
              <a:t>– THE HOUSE OF BREAD -</a:t>
            </a:r>
            <a:r>
              <a:rPr lang="en-AU" sz="1600" b="1" dirty="0" smtClean="0">
                <a:latin typeface="Arial Black" panose="020B0A04020102020204" pitchFamily="34" charset="0"/>
              </a:rPr>
              <a:t/>
            </a:r>
            <a:br>
              <a:rPr lang="en-AU" sz="1600" b="1" dirty="0" smtClean="0">
                <a:latin typeface="Arial Black" panose="020B0A04020102020204" pitchFamily="34" charset="0"/>
              </a:rPr>
            </a:br>
            <a:r>
              <a:rPr lang="en-AU" sz="1600" b="1" dirty="0" smtClean="0">
                <a:latin typeface="Arial Black" panose="020B0A04020102020204" pitchFamily="34" charset="0"/>
              </a:rPr>
              <a:t>TWO STUDIES IN THE BOOK OF RUTH</a:t>
            </a:r>
            <a:r>
              <a:rPr lang="en-AU" sz="1600" b="1" smtClean="0">
                <a:latin typeface="Arial Black" panose="020B0A04020102020204" pitchFamily="34" charset="0"/>
              </a:rPr>
              <a:t/>
            </a:r>
            <a:br>
              <a:rPr lang="en-AU" sz="1600" b="1" smtClean="0">
                <a:latin typeface="Arial Black" panose="020B0A04020102020204" pitchFamily="34" charset="0"/>
              </a:rPr>
            </a:br>
            <a:endParaRPr lang="en-AU" sz="1600" dirty="0">
              <a:latin typeface="Arial Black" panose="020B0A04020102020204" pitchFamily="34" charset="0"/>
            </a:endParaRPr>
          </a:p>
        </p:txBody>
      </p:sp>
      <p:sp>
        <p:nvSpPr>
          <p:cNvPr id="3" name="Content Placeholder 2"/>
          <p:cNvSpPr>
            <a:spLocks noGrp="1"/>
          </p:cNvSpPr>
          <p:nvPr>
            <p:ph idx="1"/>
          </p:nvPr>
        </p:nvSpPr>
        <p:spPr/>
        <p:txBody>
          <a:bodyPr/>
          <a:lstStyle/>
          <a:p>
            <a:r>
              <a:rPr lang="en-AU" sz="1800" dirty="0" smtClean="0">
                <a:latin typeface="Arial Black" panose="020B0A04020102020204" pitchFamily="34" charset="0"/>
              </a:rPr>
              <a:t>The Church Fathers spoke about “Otium Sanctum” meaning “Holy Leisure” . This referred to holding a balanced life with an ability to have inner peace though surrounded with activity. </a:t>
            </a:r>
          </a:p>
          <a:p>
            <a:r>
              <a:rPr lang="en-AU" sz="1800" dirty="0" smtClean="0">
                <a:latin typeface="Arial Black" panose="020B0A04020102020204" pitchFamily="34" charset="0"/>
              </a:rPr>
              <a:t>St. John of the Cross (16</a:t>
            </a:r>
            <a:r>
              <a:rPr lang="en-AU" sz="1800" baseline="30000" dirty="0" smtClean="0">
                <a:latin typeface="Arial Black" panose="020B0A04020102020204" pitchFamily="34" charset="0"/>
              </a:rPr>
              <a:t>th</a:t>
            </a:r>
            <a:r>
              <a:rPr lang="en-AU" sz="1800" dirty="0" smtClean="0">
                <a:latin typeface="Arial Black" panose="020B0A04020102020204" pitchFamily="34" charset="0"/>
              </a:rPr>
              <a:t> century) speaks about “The Dark night of the soul” when all is stripped away but when one finds joy in God and is freed from being dependent on favourable circumstances for a satisfying life.</a:t>
            </a:r>
          </a:p>
          <a:p>
            <a:r>
              <a:rPr lang="en-AU" sz="1800" dirty="0" smtClean="0">
                <a:latin typeface="Arial Black" panose="020B0A04020102020204" pitchFamily="34" charset="0"/>
              </a:rPr>
              <a:t>Quotes: - </a:t>
            </a:r>
            <a:r>
              <a:rPr lang="en-AU" sz="1800" i="1" dirty="0" smtClean="0">
                <a:latin typeface="Arial Black" panose="020B0A04020102020204" pitchFamily="34" charset="0"/>
              </a:rPr>
              <a:t>“I speak with you as friend with friend but while I talk there is within an eternal adoration, unceasing and undisturbed” – Count Zinzendorf.</a:t>
            </a:r>
          </a:p>
          <a:p>
            <a:r>
              <a:rPr lang="en-AU" sz="1800" i="1" dirty="0" smtClean="0">
                <a:latin typeface="Arial Black" panose="020B0A04020102020204" pitchFamily="34" charset="0"/>
              </a:rPr>
              <a:t>“Lord Jesus, to look into Thy face is life’s most exquisite joy”  - Phillips Brook.</a:t>
            </a:r>
            <a:endParaRPr lang="en-AU" sz="1800" dirty="0" smtClean="0">
              <a:latin typeface="Arial Black" panose="020B0A04020102020204" pitchFamily="34" charset="0"/>
            </a:endParaRPr>
          </a:p>
          <a:p>
            <a:r>
              <a:rPr lang="en-AU" sz="1800" i="1" dirty="0" smtClean="0">
                <a:latin typeface="Arial Black" panose="020B0A04020102020204" pitchFamily="34" charset="0"/>
              </a:rPr>
              <a:t>“I never like to complete my times of quiet without at least a few minutes with uplifted face and adoring heart…”  - John Deane</a:t>
            </a:r>
            <a:r>
              <a:rPr lang="en-AU" sz="1800" dirty="0" smtClean="0">
                <a:latin typeface="Arial Black" panose="020B0A04020102020204" pitchFamily="34" charset="0"/>
              </a:rPr>
              <a:t> </a:t>
            </a:r>
          </a:p>
          <a:p>
            <a:r>
              <a:rPr lang="en-AU" sz="1800" i="1" dirty="0" smtClean="0">
                <a:latin typeface="Arial Black" panose="020B0A04020102020204" pitchFamily="34" charset="0"/>
              </a:rPr>
              <a:t>“I go through life as a Transient on his way to eternity, made in the image of God but with the image debased, needing to be taught how to meditate, to worship, to think”.  - Donald Coggan, 101</a:t>
            </a:r>
            <a:r>
              <a:rPr lang="en-AU" sz="1800" i="1" baseline="30000" dirty="0" smtClean="0">
                <a:latin typeface="Arial Black" panose="020B0A04020102020204" pitchFamily="34" charset="0"/>
              </a:rPr>
              <a:t>st</a:t>
            </a:r>
            <a:r>
              <a:rPr lang="en-AU" sz="1800" i="1" dirty="0" smtClean="0">
                <a:latin typeface="Arial Black" panose="020B0A04020102020204" pitchFamily="34" charset="0"/>
              </a:rPr>
              <a:t> Archbishop of Canterbury</a:t>
            </a:r>
          </a:p>
          <a:p>
            <a:endParaRPr lang="en-AU" sz="1800" dirty="0">
              <a:latin typeface="Arial Black" panose="020B0A04020102020204" pitchFamily="34" charset="0"/>
            </a:endParaRPr>
          </a:p>
        </p:txBody>
      </p:sp>
    </p:spTree>
    <p:extLst>
      <p:ext uri="{BB962C8B-B14F-4D97-AF65-F5344CB8AC3E}">
        <p14:creationId xmlns:p14="http://schemas.microsoft.com/office/powerpoint/2010/main" val="844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1600" b="1" dirty="0">
                <a:latin typeface="Arial Black" panose="020B0A04020102020204" pitchFamily="34" charset="0"/>
              </a:rPr>
              <a:t>BACK TO BETHLEHEM</a:t>
            </a:r>
            <a:br>
              <a:rPr lang="en-AU" sz="1600" b="1" dirty="0">
                <a:latin typeface="Arial Black" panose="020B0A04020102020204" pitchFamily="34" charset="0"/>
              </a:rPr>
            </a:br>
            <a:r>
              <a:rPr lang="en-AU" sz="1600" b="1" dirty="0">
                <a:latin typeface="Arial Black" panose="020B0A04020102020204" pitchFamily="34" charset="0"/>
              </a:rPr>
              <a:t>TWO STUDIES IN THE BOOK OF RUTH</a:t>
            </a:r>
            <a:br>
              <a:rPr lang="en-AU" sz="1600" b="1" dirty="0">
                <a:latin typeface="Arial Black" panose="020B0A04020102020204" pitchFamily="34" charset="0"/>
              </a:rPr>
            </a:br>
            <a:r>
              <a:rPr lang="en-AU" sz="1600" b="1" dirty="0">
                <a:latin typeface="Arial Black" panose="020B0A04020102020204" pitchFamily="34" charset="0"/>
              </a:rPr>
              <a:t>STUDY ONE: BROKEN IN SPIRIT AND AWAY FROM BETHLEHEM </a:t>
            </a:r>
            <a:r>
              <a:rPr lang="en-AU" sz="1600" b="1" dirty="0" smtClean="0">
                <a:latin typeface="Arial Black" panose="020B0A04020102020204" pitchFamily="34" charset="0"/>
              </a:rPr>
              <a:t/>
            </a:r>
            <a:br>
              <a:rPr lang="en-AU" sz="1600" b="1" dirty="0" smtClean="0">
                <a:latin typeface="Arial Black" panose="020B0A04020102020204" pitchFamily="34" charset="0"/>
              </a:rPr>
            </a:br>
            <a:r>
              <a:rPr lang="en-AU" sz="1600" b="1" dirty="0" smtClean="0">
                <a:latin typeface="Arial Black" panose="020B0A04020102020204" pitchFamily="34" charset="0"/>
              </a:rPr>
              <a:t>- </a:t>
            </a:r>
            <a:r>
              <a:rPr lang="en-AU" sz="1600" b="1" dirty="0">
                <a:latin typeface="Arial Black" panose="020B0A04020102020204" pitchFamily="34" charset="0"/>
              </a:rPr>
              <a:t>THE HOUSE OF </a:t>
            </a:r>
            <a:r>
              <a:rPr lang="en-AU" sz="1600" b="1" dirty="0" smtClean="0">
                <a:latin typeface="Arial Black" panose="020B0A04020102020204" pitchFamily="34" charset="0"/>
              </a:rPr>
              <a:t>BREAD -</a:t>
            </a:r>
            <a:endParaRPr lang="en-AU" sz="1600" dirty="0">
              <a:latin typeface="Arial Black" panose="020B0A04020102020204" pitchFamily="34" charset="0"/>
            </a:endParaRPr>
          </a:p>
        </p:txBody>
      </p:sp>
      <p:sp>
        <p:nvSpPr>
          <p:cNvPr id="3" name="Content Placeholder 2"/>
          <p:cNvSpPr>
            <a:spLocks noGrp="1"/>
          </p:cNvSpPr>
          <p:nvPr>
            <p:ph idx="1"/>
          </p:nvPr>
        </p:nvSpPr>
        <p:spPr>
          <a:xfrm>
            <a:off x="838200" y="1796596"/>
            <a:ext cx="10515600" cy="4351338"/>
          </a:xfrm>
        </p:spPr>
        <p:txBody>
          <a:bodyPr>
            <a:normAutofit/>
          </a:bodyPr>
          <a:lstStyle/>
          <a:p>
            <a:r>
              <a:rPr lang="en-AU" sz="1600" b="1" dirty="0" smtClean="0">
                <a:latin typeface="Arial Black" panose="020B0A04020102020204" pitchFamily="34" charset="0"/>
              </a:rPr>
              <a:t>STUDY 1 – BROKEN IN SPIRIT AND AWAY FROM BETHLEHEM – THE HOUSE OF BREAD</a:t>
            </a:r>
          </a:p>
          <a:p>
            <a:pPr marL="0" indent="0" algn="ctr">
              <a:buNone/>
            </a:pPr>
            <a:r>
              <a:rPr lang="en-AU" sz="1600" b="1" i="1" dirty="0" smtClean="0">
                <a:latin typeface="Arial Black" panose="020B0A04020102020204" pitchFamily="34" charset="0"/>
              </a:rPr>
              <a:t>“In quietness with God man finds both rudder and anchor”</a:t>
            </a:r>
          </a:p>
          <a:p>
            <a:r>
              <a:rPr lang="en-AU" sz="1600" b="1" i="1" dirty="0" smtClean="0">
                <a:latin typeface="Arial Black" panose="020B0A04020102020204" pitchFamily="34" charset="0"/>
              </a:rPr>
              <a:t>1. The Perils in leaving God’s Promised Land.</a:t>
            </a:r>
          </a:p>
          <a:p>
            <a:r>
              <a:rPr lang="en-AU" sz="1600" b="1" i="1" dirty="0" smtClean="0">
                <a:latin typeface="Arial Black" panose="020B0A04020102020204" pitchFamily="34" charset="0"/>
              </a:rPr>
              <a:t>Ruth 1:20 – The family had plenty when they left.</a:t>
            </a:r>
          </a:p>
          <a:p>
            <a:r>
              <a:rPr lang="en-AU" sz="1600" b="1" i="1" dirty="0">
                <a:latin typeface="Arial Black" panose="020B0A04020102020204" pitchFamily="34" charset="0"/>
              </a:rPr>
              <a:t>	</a:t>
            </a:r>
            <a:r>
              <a:rPr lang="en-AU" sz="1600" b="1" i="1" dirty="0" smtClean="0">
                <a:latin typeface="Arial Black" panose="020B0A04020102020204" pitchFamily="34" charset="0"/>
              </a:rPr>
              <a:t>      Guided by circumstances only they went into poverty	</a:t>
            </a:r>
          </a:p>
          <a:p>
            <a:r>
              <a:rPr lang="en-AU" sz="1600" b="1" i="1" dirty="0">
                <a:latin typeface="Arial Black" panose="020B0A04020102020204" pitchFamily="34" charset="0"/>
              </a:rPr>
              <a:t>	</a:t>
            </a:r>
            <a:r>
              <a:rPr lang="en-AU" sz="1600" b="1" i="1" dirty="0" smtClean="0">
                <a:latin typeface="Arial Black" panose="020B0A04020102020204" pitchFamily="34" charset="0"/>
              </a:rPr>
              <a:t>      No record that Elimelech sought God’s will when he saw famine coming.</a:t>
            </a:r>
          </a:p>
          <a:p>
            <a:r>
              <a:rPr lang="en-AU" sz="1600" b="1" i="1" dirty="0" smtClean="0">
                <a:latin typeface="Arial Black" panose="020B0A04020102020204" pitchFamily="34" charset="0"/>
              </a:rPr>
              <a:t>  2. The Pains inflicted through adverse circumstances.</a:t>
            </a:r>
          </a:p>
          <a:p>
            <a:r>
              <a:rPr lang="en-AU" sz="1600" b="1" i="1" dirty="0" smtClean="0">
                <a:latin typeface="Arial Black" panose="020B0A04020102020204" pitchFamily="34" charset="0"/>
              </a:rPr>
              <a:t>Proverbs 18:14 – “A man’s spirit will endure sickness but a broken spirit who can bear?”</a:t>
            </a:r>
          </a:p>
          <a:p>
            <a:pPr algn="ctr"/>
            <a:r>
              <a:rPr lang="en-AU" sz="1600" b="1" i="1" dirty="0" smtClean="0">
                <a:latin typeface="Arial Black" panose="020B0A04020102020204" pitchFamily="34" charset="0"/>
              </a:rPr>
              <a:t>We can endure headaches but not heartaches.</a:t>
            </a:r>
          </a:p>
          <a:p>
            <a:r>
              <a:rPr lang="en-AU" sz="1600" b="1" i="1" dirty="0" smtClean="0">
                <a:latin typeface="Arial Black" panose="020B0A04020102020204" pitchFamily="34" charset="0"/>
              </a:rPr>
              <a:t>Proverbs 17:22 – “A merry heart does good like medicine, but a broken spirit dries  the bones”.  Psyche – the inner person; Soma -  the body – Psychosomatic illnesses today. </a:t>
            </a:r>
            <a:endParaRPr lang="en-AU" sz="1600" b="1" i="1" dirty="0">
              <a:latin typeface="Arial Black" panose="020B0A04020102020204" pitchFamily="34" charset="0"/>
            </a:endParaRPr>
          </a:p>
          <a:p>
            <a:endParaRPr lang="en-AU" sz="1600" b="1" dirty="0">
              <a:latin typeface="Arial Black" panose="020B0A04020102020204" pitchFamily="34" charset="0"/>
            </a:endParaRPr>
          </a:p>
        </p:txBody>
      </p:sp>
    </p:spTree>
    <p:extLst>
      <p:ext uri="{BB962C8B-B14F-4D97-AF65-F5344CB8AC3E}">
        <p14:creationId xmlns:p14="http://schemas.microsoft.com/office/powerpoint/2010/main" val="106866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arn(inVertic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1600" b="1" dirty="0">
                <a:latin typeface="Arial Black" panose="020B0A04020102020204" pitchFamily="34" charset="0"/>
              </a:rPr>
              <a:t>BACK TO BETHLEHEM</a:t>
            </a:r>
            <a:br>
              <a:rPr lang="en-AU" sz="1600" b="1" dirty="0">
                <a:latin typeface="Arial Black" panose="020B0A04020102020204" pitchFamily="34" charset="0"/>
              </a:rPr>
            </a:br>
            <a:r>
              <a:rPr lang="en-AU" sz="1600" b="1" dirty="0">
                <a:latin typeface="Arial Black" panose="020B0A04020102020204" pitchFamily="34" charset="0"/>
              </a:rPr>
              <a:t>TWO STUDIES IN THE BOOK OF RUTH</a:t>
            </a:r>
            <a:br>
              <a:rPr lang="en-AU" sz="1600" b="1" dirty="0">
                <a:latin typeface="Arial Black" panose="020B0A04020102020204" pitchFamily="34" charset="0"/>
              </a:rPr>
            </a:br>
            <a:r>
              <a:rPr lang="en-AU" sz="1600" b="1" dirty="0">
                <a:latin typeface="Arial Black" panose="020B0A04020102020204" pitchFamily="34" charset="0"/>
              </a:rPr>
              <a:t>STUDY ONE: BROKEN IN SPIRIT AND AWAY FROM </a:t>
            </a:r>
            <a:r>
              <a:rPr lang="en-AU" sz="1600" b="1" dirty="0" smtClean="0">
                <a:latin typeface="Arial Black" panose="020B0A04020102020204" pitchFamily="34" charset="0"/>
              </a:rPr>
              <a:t>BETHLEHEM</a:t>
            </a:r>
            <a:br>
              <a:rPr lang="en-AU" sz="1600" b="1" dirty="0" smtClean="0">
                <a:latin typeface="Arial Black" panose="020B0A04020102020204" pitchFamily="34" charset="0"/>
              </a:rPr>
            </a:br>
            <a:r>
              <a:rPr lang="en-AU" sz="1600" b="1" dirty="0" smtClean="0">
                <a:latin typeface="Arial Black" panose="020B0A04020102020204" pitchFamily="34" charset="0"/>
              </a:rPr>
              <a:t>-THE </a:t>
            </a:r>
            <a:r>
              <a:rPr lang="en-AU" sz="1600" b="1" dirty="0">
                <a:latin typeface="Arial Black" panose="020B0A04020102020204" pitchFamily="34" charset="0"/>
              </a:rPr>
              <a:t>HOUSE OF </a:t>
            </a:r>
            <a:r>
              <a:rPr lang="en-AU" sz="1600" b="1" dirty="0" smtClean="0">
                <a:latin typeface="Arial Black" panose="020B0A04020102020204" pitchFamily="34" charset="0"/>
              </a:rPr>
              <a:t>BREAD-</a:t>
            </a:r>
            <a:endParaRPr lang="en-AU" sz="1600" dirty="0">
              <a:latin typeface="Arial Black" panose="020B0A04020102020204" pitchFamily="34" charset="0"/>
            </a:endParaRPr>
          </a:p>
        </p:txBody>
      </p:sp>
      <p:sp>
        <p:nvSpPr>
          <p:cNvPr id="3" name="Content Placeholder 2"/>
          <p:cNvSpPr>
            <a:spLocks noGrp="1"/>
          </p:cNvSpPr>
          <p:nvPr>
            <p:ph idx="1"/>
          </p:nvPr>
        </p:nvSpPr>
        <p:spPr>
          <a:xfrm>
            <a:off x="838200" y="1690688"/>
            <a:ext cx="10515600" cy="4351338"/>
          </a:xfrm>
        </p:spPr>
        <p:txBody>
          <a:bodyPr>
            <a:normAutofit fontScale="92500" lnSpcReduction="20000"/>
          </a:bodyPr>
          <a:lstStyle/>
          <a:p>
            <a:r>
              <a:rPr lang="en-AU" sz="1200" dirty="0" smtClean="0">
                <a:latin typeface="Arial Black" panose="020B0A04020102020204" pitchFamily="34" charset="0"/>
              </a:rPr>
              <a:t>(-  </a:t>
            </a:r>
            <a:r>
              <a:rPr lang="en-AU" sz="1200" dirty="0">
                <a:latin typeface="Arial Black" panose="020B0A04020102020204" pitchFamily="34" charset="0"/>
              </a:rPr>
              <a:t>2. The Pains inflicted through adverse </a:t>
            </a:r>
            <a:r>
              <a:rPr lang="en-AU" sz="1200" dirty="0" smtClean="0">
                <a:latin typeface="Arial Black" panose="020B0A04020102020204" pitchFamily="34" charset="0"/>
              </a:rPr>
              <a:t>circumstances – continued).</a:t>
            </a:r>
            <a:endParaRPr lang="en-AU" sz="1200" dirty="0">
              <a:latin typeface="Arial Black" panose="020B0A04020102020204" pitchFamily="34" charset="0"/>
            </a:endParaRPr>
          </a:p>
          <a:p>
            <a:pPr marL="0" indent="0">
              <a:buNone/>
            </a:pPr>
            <a:endParaRPr lang="en-AU" sz="1200" dirty="0" smtClean="0">
              <a:latin typeface="Arial Black" panose="020B0A04020102020204" pitchFamily="34" charset="0"/>
            </a:endParaRPr>
          </a:p>
          <a:p>
            <a:r>
              <a:rPr lang="en-AU" sz="1800" b="1" i="1" dirty="0" smtClean="0">
                <a:latin typeface="Arial Black" panose="020B0A04020102020204" pitchFamily="34" charset="0"/>
              </a:rPr>
              <a:t>THINGS THAT BREAK THE HUMAN SPIRIT: </a:t>
            </a:r>
          </a:p>
          <a:p>
            <a:r>
              <a:rPr lang="en-AU" sz="1800" b="1" dirty="0" smtClean="0">
                <a:latin typeface="Arial Black" panose="020B0A04020102020204" pitchFamily="34" charset="0"/>
              </a:rPr>
              <a:t>Words / 2. Fear / 3. Trauma / 4. Loneliness / 5. Insecurity / 6. Sexual Sins /</a:t>
            </a:r>
            <a:br>
              <a:rPr lang="en-AU" sz="1800" b="1" dirty="0" smtClean="0">
                <a:latin typeface="Arial Black" panose="020B0A04020102020204" pitchFamily="34" charset="0"/>
              </a:rPr>
            </a:br>
            <a:r>
              <a:rPr lang="en-AU" sz="1800" b="1" dirty="0" smtClean="0">
                <a:latin typeface="Arial Black" panose="020B0A04020102020204" pitchFamily="34" charset="0"/>
              </a:rPr>
              <a:t>7. Rejection / 8. The Occult / 9. False Prophecy.</a:t>
            </a:r>
            <a:br>
              <a:rPr lang="en-AU" sz="1800" b="1" dirty="0" smtClean="0">
                <a:latin typeface="Arial Black" panose="020B0A04020102020204" pitchFamily="34" charset="0"/>
              </a:rPr>
            </a:br>
            <a:r>
              <a:rPr lang="en-AU" sz="1800" b="1" dirty="0" smtClean="0">
                <a:latin typeface="Arial Black" panose="020B0A04020102020204" pitchFamily="34" charset="0"/>
              </a:rPr>
              <a:t/>
            </a:r>
            <a:br>
              <a:rPr lang="en-AU" sz="1800" b="1" dirty="0" smtClean="0">
                <a:latin typeface="Arial Black" panose="020B0A04020102020204" pitchFamily="34" charset="0"/>
              </a:rPr>
            </a:br>
            <a:r>
              <a:rPr lang="en-AU" sz="1800" b="1" dirty="0" smtClean="0">
                <a:latin typeface="Arial Black" panose="020B0A04020102020204" pitchFamily="34" charset="0"/>
              </a:rPr>
              <a:t>Consider “Words” – we are “word shaped people”  </a:t>
            </a:r>
            <a:br>
              <a:rPr lang="en-AU" sz="1800" b="1" dirty="0" smtClean="0">
                <a:latin typeface="Arial Black" panose="020B0A04020102020204" pitchFamily="34" charset="0"/>
              </a:rPr>
            </a:br>
            <a:r>
              <a:rPr lang="en-AU" sz="1800" b="1" dirty="0" smtClean="0">
                <a:latin typeface="Arial Black" panose="020B0A04020102020204" pitchFamily="34" charset="0"/>
              </a:rPr>
              <a:t>		          - “information” becomes “inner formation”</a:t>
            </a:r>
          </a:p>
          <a:p>
            <a:r>
              <a:rPr lang="en-AU" sz="1800" b="1" dirty="0" smtClean="0">
                <a:latin typeface="Arial Black" panose="020B0A04020102020204" pitchFamily="34" charset="0"/>
              </a:rPr>
              <a:t>Proverbs 12:18, “Thoughtless words…wound deeply…wisely spoken words can heal”. </a:t>
            </a:r>
            <a:br>
              <a:rPr lang="en-AU" sz="1800" b="1" dirty="0" smtClean="0">
                <a:latin typeface="Arial Black" panose="020B0A04020102020204" pitchFamily="34" charset="0"/>
              </a:rPr>
            </a:br>
            <a:r>
              <a:rPr lang="en-AU" sz="1800" b="1" dirty="0" smtClean="0">
                <a:latin typeface="Arial Black" panose="020B0A04020102020204" pitchFamily="34" charset="0"/>
              </a:rPr>
              <a:t/>
            </a:r>
            <a:br>
              <a:rPr lang="en-AU" sz="1800" b="1" dirty="0" smtClean="0">
                <a:latin typeface="Arial Black" panose="020B0A04020102020204" pitchFamily="34" charset="0"/>
              </a:rPr>
            </a:br>
            <a:r>
              <a:rPr lang="en-AU" sz="1800" b="1" dirty="0" smtClean="0">
                <a:latin typeface="Arial Black" panose="020B0A04020102020204" pitchFamily="34" charset="0"/>
              </a:rPr>
              <a:t>Proverbs 16:24, “Kind words are like honey…sweet…good for your health”.</a:t>
            </a:r>
            <a:br>
              <a:rPr lang="en-AU" sz="1800" b="1" dirty="0" smtClean="0">
                <a:latin typeface="Arial Black" panose="020B0A04020102020204" pitchFamily="34" charset="0"/>
              </a:rPr>
            </a:br>
            <a:r>
              <a:rPr lang="en-AU" sz="1800" b="1" dirty="0" smtClean="0">
                <a:latin typeface="Arial Black" panose="020B0A04020102020204" pitchFamily="34" charset="0"/>
              </a:rPr>
              <a:t/>
            </a:r>
            <a:br>
              <a:rPr lang="en-AU" sz="1800" b="1" dirty="0" smtClean="0">
                <a:latin typeface="Arial Black" panose="020B0A04020102020204" pitchFamily="34" charset="0"/>
              </a:rPr>
            </a:br>
            <a:r>
              <a:rPr lang="en-AU" sz="1800" b="1" dirty="0" smtClean="0">
                <a:latin typeface="Arial Black" panose="020B0A04020102020204" pitchFamily="34" charset="0"/>
              </a:rPr>
              <a:t>Proverbs  15:4, “A wholesome tongue is a tree of life…” (A.V.) </a:t>
            </a:r>
          </a:p>
          <a:p>
            <a:pPr marL="342900" indent="-342900">
              <a:buAutoNum type="arabicPeriod"/>
            </a:pPr>
            <a:endParaRPr lang="en-AU" sz="1800" b="1" dirty="0">
              <a:latin typeface="Arial Black" panose="020B0A04020102020204" pitchFamily="34" charset="0"/>
            </a:endParaRPr>
          </a:p>
          <a:p>
            <a:r>
              <a:rPr lang="en-AU" sz="1800" b="1" dirty="0" smtClean="0">
                <a:latin typeface="Arial Black" panose="020B0A04020102020204" pitchFamily="34" charset="0"/>
              </a:rPr>
              <a:t>Job 14:7-9 “There is hope for a tree if it be cut down that it will sprout again……through the scent of water it will bud and bring forth boughs….”</a:t>
            </a:r>
            <a:br>
              <a:rPr lang="en-AU" sz="1800" b="1" dirty="0" smtClean="0">
                <a:latin typeface="Arial Black" panose="020B0A04020102020204" pitchFamily="34" charset="0"/>
              </a:rPr>
            </a:br>
            <a:endParaRPr lang="en-AU" sz="1800" b="1" dirty="0" smtClean="0">
              <a:latin typeface="Arial Black" panose="020B0A04020102020204" pitchFamily="34" charset="0"/>
            </a:endParaRPr>
          </a:p>
          <a:p>
            <a:r>
              <a:rPr lang="en-AU" sz="1800" b="1" dirty="0" smtClean="0">
                <a:latin typeface="Arial Black" panose="020B0A04020102020204" pitchFamily="34" charset="0"/>
              </a:rPr>
              <a:t>John 3: - Can we be “born again”?		</a:t>
            </a:r>
            <a:endParaRPr lang="en-AU" sz="1800" b="1" dirty="0">
              <a:latin typeface="Arial Black" panose="020B0A04020102020204" pitchFamily="34" charset="0"/>
            </a:endParaRPr>
          </a:p>
        </p:txBody>
      </p:sp>
    </p:spTree>
    <p:extLst>
      <p:ext uri="{BB962C8B-B14F-4D97-AF65-F5344CB8AC3E}">
        <p14:creationId xmlns:p14="http://schemas.microsoft.com/office/powerpoint/2010/main" val="417206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1600" b="1" dirty="0">
                <a:latin typeface="Arial Black" panose="020B0A04020102020204" pitchFamily="34" charset="0"/>
              </a:rPr>
              <a:t>BACK TO BETHLEHEM</a:t>
            </a:r>
            <a:br>
              <a:rPr lang="en-AU" sz="1600" b="1" dirty="0">
                <a:latin typeface="Arial Black" panose="020B0A04020102020204" pitchFamily="34" charset="0"/>
              </a:rPr>
            </a:br>
            <a:r>
              <a:rPr lang="en-AU" sz="1600" b="1" dirty="0">
                <a:latin typeface="Arial Black" panose="020B0A04020102020204" pitchFamily="34" charset="0"/>
              </a:rPr>
              <a:t>TWO STUDIES IN THE BOOK OF RUTH</a:t>
            </a:r>
            <a:br>
              <a:rPr lang="en-AU" sz="1600" b="1" dirty="0">
                <a:latin typeface="Arial Black" panose="020B0A04020102020204" pitchFamily="34" charset="0"/>
              </a:rPr>
            </a:br>
            <a:r>
              <a:rPr lang="en-AU" sz="1600" b="1" dirty="0">
                <a:latin typeface="Arial Black" panose="020B0A04020102020204" pitchFamily="34" charset="0"/>
              </a:rPr>
              <a:t>STUDY ONE: BROKEN IN SPIRIT AND AWAY FROM BETHLEHEM – THE HOUSE OF BREAD</a:t>
            </a:r>
            <a:endParaRPr lang="en-AU" sz="1600" dirty="0">
              <a:latin typeface="Arial Black" panose="020B0A04020102020204" pitchFamily="34" charset="0"/>
            </a:endParaRPr>
          </a:p>
        </p:txBody>
      </p:sp>
      <p:sp>
        <p:nvSpPr>
          <p:cNvPr id="3" name="Content Placeholder 2"/>
          <p:cNvSpPr>
            <a:spLocks noGrp="1"/>
          </p:cNvSpPr>
          <p:nvPr>
            <p:ph idx="1"/>
          </p:nvPr>
        </p:nvSpPr>
        <p:spPr/>
        <p:txBody>
          <a:bodyPr/>
          <a:lstStyle/>
          <a:p>
            <a:r>
              <a:rPr lang="en-AU" sz="1200" dirty="0">
                <a:latin typeface="Arial Black" panose="020B0A04020102020204" pitchFamily="34" charset="0"/>
              </a:rPr>
              <a:t>(-  2. The Pains inflicted through adverse circumstances – continued).</a:t>
            </a:r>
          </a:p>
          <a:p>
            <a:pPr lvl="1"/>
            <a:r>
              <a:rPr lang="en-AU" sz="1800" b="1" i="1" dirty="0" smtClean="0">
                <a:latin typeface="Arial Black" panose="020B0A04020102020204" pitchFamily="34" charset="0"/>
              </a:rPr>
              <a:t>BROKEN …2. BRUISED… 3. BECKONED BACK TO BETHLEHEM</a:t>
            </a:r>
            <a:br>
              <a:rPr lang="en-AU" sz="1800" b="1" i="1" dirty="0" smtClean="0">
                <a:latin typeface="Arial Black" panose="020B0A04020102020204" pitchFamily="34" charset="0"/>
              </a:rPr>
            </a:br>
            <a:r>
              <a:rPr lang="en-AU" sz="1800" b="1" i="1" dirty="0" smtClean="0">
                <a:latin typeface="Arial Black" panose="020B0A04020102020204" pitchFamily="34" charset="0"/>
              </a:rPr>
              <a:t/>
            </a:r>
            <a:br>
              <a:rPr lang="en-AU" sz="1800" b="1" i="1" dirty="0" smtClean="0">
                <a:latin typeface="Arial Black" panose="020B0A04020102020204" pitchFamily="34" charset="0"/>
              </a:rPr>
            </a:br>
            <a:r>
              <a:rPr lang="en-AU" sz="1800" b="1" i="1" dirty="0" smtClean="0">
                <a:latin typeface="Arial Black" panose="020B0A04020102020204" pitchFamily="34" charset="0"/>
              </a:rPr>
              <a:t>The scent of water gave Naomi hope, courage and determination. </a:t>
            </a:r>
            <a:br>
              <a:rPr lang="en-AU" sz="1800" b="1" i="1" dirty="0" smtClean="0">
                <a:latin typeface="Arial Black" panose="020B0A04020102020204" pitchFamily="34" charset="0"/>
              </a:rPr>
            </a:br>
            <a:r>
              <a:rPr lang="en-AU" sz="1800" b="1" i="1" dirty="0" smtClean="0">
                <a:latin typeface="Arial Black" panose="020B0A04020102020204" pitchFamily="34" charset="0"/>
              </a:rPr>
              <a:t>It can be a costly journey back to Bethlehem.</a:t>
            </a:r>
          </a:p>
          <a:p>
            <a:pPr marL="457200" lvl="1" indent="0">
              <a:buNone/>
            </a:pPr>
            <a:endParaRPr lang="en-AU" sz="1800" b="1" i="1" dirty="0">
              <a:latin typeface="Arial Black" panose="020B0A04020102020204" pitchFamily="34" charset="0"/>
            </a:endParaRPr>
          </a:p>
          <a:p>
            <a:pPr lvl="1"/>
            <a:r>
              <a:rPr lang="en-AU" sz="1800" b="1" i="1" dirty="0" smtClean="0">
                <a:latin typeface="Arial Black" panose="020B0A04020102020204" pitchFamily="34" charset="0"/>
              </a:rPr>
              <a:t>Genesis 35:16-19 tells of Jacob returning from exile and on his way to Bethlehem he has to bury his dear wife, Rachel.</a:t>
            </a:r>
          </a:p>
          <a:p>
            <a:pPr lvl="1"/>
            <a:r>
              <a:rPr lang="en-AU" sz="1800" b="1" i="1" dirty="0" smtClean="0">
                <a:latin typeface="Arial Black" panose="020B0A04020102020204" pitchFamily="34" charset="0"/>
              </a:rPr>
              <a:t>Naomi faced the possibility of having to make the journey alone. </a:t>
            </a:r>
            <a:r>
              <a:rPr lang="en-AU" b="1" i="1" dirty="0" smtClean="0">
                <a:latin typeface="Arial Black" panose="020B0A04020102020204" pitchFamily="34" charset="0"/>
              </a:rPr>
              <a:t> </a:t>
            </a:r>
            <a:r>
              <a:rPr lang="en-AU" sz="1800" b="1" i="1" dirty="0" smtClean="0">
                <a:latin typeface="Arial Black" panose="020B0A04020102020204" pitchFamily="34" charset="0"/>
              </a:rPr>
              <a:t>There were many tears and the loss of Orpah.  But Ruth clung to her.  Ruth 1:16 (A.V.)</a:t>
            </a:r>
          </a:p>
          <a:p>
            <a:pPr marL="457200" lvl="1" indent="0">
              <a:buNone/>
            </a:pPr>
            <a:endParaRPr lang="en-AU" sz="1800" b="1" i="1" dirty="0">
              <a:latin typeface="Arial Black" panose="020B0A04020102020204" pitchFamily="34" charset="0"/>
            </a:endParaRPr>
          </a:p>
        </p:txBody>
      </p:sp>
    </p:spTree>
    <p:extLst>
      <p:ext uri="{BB962C8B-B14F-4D97-AF65-F5344CB8AC3E}">
        <p14:creationId xmlns:p14="http://schemas.microsoft.com/office/powerpoint/2010/main" val="80464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21582"/>
            <a:ext cx="10515600" cy="1325563"/>
          </a:xfrm>
        </p:spPr>
        <p:txBody>
          <a:bodyPr>
            <a:normAutofit/>
          </a:bodyPr>
          <a:lstStyle/>
          <a:p>
            <a:pPr algn="ctr"/>
            <a:r>
              <a:rPr lang="en-AU" sz="1600" b="1" dirty="0">
                <a:latin typeface="Arial Black" panose="020B0A04020102020204" pitchFamily="34" charset="0"/>
              </a:rPr>
              <a:t>BACK TO BETHLEHEM</a:t>
            </a:r>
            <a:br>
              <a:rPr lang="en-AU" sz="1600" b="1" dirty="0">
                <a:latin typeface="Arial Black" panose="020B0A04020102020204" pitchFamily="34" charset="0"/>
              </a:rPr>
            </a:br>
            <a:r>
              <a:rPr lang="en-AU" sz="1600" b="1" dirty="0">
                <a:latin typeface="Arial Black" panose="020B0A04020102020204" pitchFamily="34" charset="0"/>
              </a:rPr>
              <a:t>TWO STUDIES IN THE BOOK OF RUTH</a:t>
            </a:r>
            <a:br>
              <a:rPr lang="en-AU" sz="1600" b="1" dirty="0">
                <a:latin typeface="Arial Black" panose="020B0A04020102020204" pitchFamily="34" charset="0"/>
              </a:rPr>
            </a:br>
            <a:r>
              <a:rPr lang="en-AU" sz="1600" b="1" dirty="0">
                <a:latin typeface="Arial Black" panose="020B0A04020102020204" pitchFamily="34" charset="0"/>
              </a:rPr>
              <a:t>STUDY ONE: BROKEN IN SPIRIT AND AWAY FROM </a:t>
            </a:r>
            <a:r>
              <a:rPr lang="en-AU" sz="1600" b="1" dirty="0" smtClean="0">
                <a:latin typeface="Arial Black" panose="020B0A04020102020204" pitchFamily="34" charset="0"/>
              </a:rPr>
              <a:t>BETHLEHEM</a:t>
            </a:r>
            <a:br>
              <a:rPr lang="en-AU" sz="1600" b="1" dirty="0" smtClean="0">
                <a:latin typeface="Arial Black" panose="020B0A04020102020204" pitchFamily="34" charset="0"/>
              </a:rPr>
            </a:br>
            <a:r>
              <a:rPr lang="en-AU" sz="1600" b="1" dirty="0" smtClean="0">
                <a:latin typeface="Arial Black" panose="020B0A04020102020204" pitchFamily="34" charset="0"/>
              </a:rPr>
              <a:t> </a:t>
            </a:r>
            <a:r>
              <a:rPr lang="en-AU" sz="1600" b="1" dirty="0">
                <a:latin typeface="Arial Black" panose="020B0A04020102020204" pitchFamily="34" charset="0"/>
              </a:rPr>
              <a:t>– THE HOUSE OF </a:t>
            </a:r>
            <a:r>
              <a:rPr lang="en-AU" sz="1600" b="1" dirty="0" smtClean="0">
                <a:latin typeface="Arial Black" panose="020B0A04020102020204" pitchFamily="34" charset="0"/>
              </a:rPr>
              <a:t>BREAD -</a:t>
            </a:r>
            <a:endParaRPr lang="en-AU" sz="1600" dirty="0"/>
          </a:p>
        </p:txBody>
      </p:sp>
      <p:sp>
        <p:nvSpPr>
          <p:cNvPr id="3" name="Rectangle 2"/>
          <p:cNvSpPr/>
          <p:nvPr/>
        </p:nvSpPr>
        <p:spPr>
          <a:xfrm>
            <a:off x="3048000" y="2274838"/>
            <a:ext cx="6096000" cy="2862322"/>
          </a:xfrm>
          <a:prstGeom prst="rect">
            <a:avLst/>
          </a:prstGeom>
        </p:spPr>
        <p:txBody>
          <a:bodyPr>
            <a:spAutoFit/>
          </a:bodyPr>
          <a:lstStyle/>
          <a:p>
            <a:pPr marL="742950" lvl="1" indent="-285750" algn="ctr">
              <a:buFont typeface="Arial" panose="020B0604020202020204" pitchFamily="34" charset="0"/>
              <a:buChar char="•"/>
            </a:pPr>
            <a:r>
              <a:rPr lang="en-AU" b="1" i="1" dirty="0" smtClean="0">
                <a:latin typeface="Arial Black" panose="020B0A04020102020204" pitchFamily="34" charset="0"/>
              </a:rPr>
              <a:t>Ruth 1:16: “</a:t>
            </a:r>
            <a:r>
              <a:rPr lang="en-AU" b="1" i="1" dirty="0" err="1" smtClean="0">
                <a:latin typeface="Arial Black" panose="020B0A04020102020204" pitchFamily="34" charset="0"/>
              </a:rPr>
              <a:t>Intreat</a:t>
            </a:r>
            <a:r>
              <a:rPr lang="en-AU" b="1" i="1" dirty="0" smtClean="0">
                <a:latin typeface="Arial Black" panose="020B0A04020102020204" pitchFamily="34" charset="0"/>
              </a:rPr>
              <a:t> </a:t>
            </a:r>
            <a:r>
              <a:rPr lang="en-AU" b="1" i="1" dirty="0">
                <a:latin typeface="Arial Black" panose="020B0A04020102020204" pitchFamily="34" charset="0"/>
              </a:rPr>
              <a:t>me not to leave </a:t>
            </a:r>
            <a:r>
              <a:rPr lang="en-AU" b="1" i="1" dirty="0" smtClean="0">
                <a:latin typeface="Arial Black" panose="020B0A04020102020204" pitchFamily="34" charset="0"/>
              </a:rPr>
              <a:t>thee</a:t>
            </a:r>
          </a:p>
          <a:p>
            <a:pPr lvl="1" algn="ctr"/>
            <a:r>
              <a:rPr lang="en-AU" b="1" i="1" dirty="0" smtClean="0">
                <a:latin typeface="Arial Black" panose="020B0A04020102020204" pitchFamily="34" charset="0"/>
              </a:rPr>
              <a:t> </a:t>
            </a:r>
            <a:r>
              <a:rPr lang="en-AU" b="1" i="1" dirty="0">
                <a:latin typeface="Arial Black" panose="020B0A04020102020204" pitchFamily="34" charset="0"/>
              </a:rPr>
              <a:t>or to return </a:t>
            </a:r>
            <a:r>
              <a:rPr lang="en-AU" b="1" i="1" dirty="0" smtClean="0">
                <a:latin typeface="Arial Black" panose="020B0A04020102020204" pitchFamily="34" charset="0"/>
              </a:rPr>
              <a:t>from </a:t>
            </a:r>
            <a:r>
              <a:rPr lang="en-AU" b="1" i="1" dirty="0">
                <a:latin typeface="Arial Black" panose="020B0A04020102020204" pitchFamily="34" charset="0"/>
              </a:rPr>
              <a:t>following after thee</a:t>
            </a:r>
            <a:r>
              <a:rPr lang="en-AU" b="1" i="1" dirty="0" smtClean="0">
                <a:latin typeface="Arial Black" panose="020B0A04020102020204" pitchFamily="34" charset="0"/>
              </a:rPr>
              <a:t>;</a:t>
            </a:r>
          </a:p>
          <a:p>
            <a:pPr lvl="1" algn="ctr"/>
            <a:r>
              <a:rPr lang="en-AU" b="1" i="1" dirty="0" smtClean="0">
                <a:latin typeface="Arial Black" panose="020B0A04020102020204" pitchFamily="34" charset="0"/>
              </a:rPr>
              <a:t> </a:t>
            </a:r>
            <a:r>
              <a:rPr lang="en-AU" b="1" i="1" dirty="0">
                <a:latin typeface="Arial Black" panose="020B0A04020102020204" pitchFamily="34" charset="0"/>
              </a:rPr>
              <a:t>for whither thou </a:t>
            </a:r>
            <a:r>
              <a:rPr lang="en-AU" b="1" i="1" dirty="0" err="1">
                <a:latin typeface="Arial Black" panose="020B0A04020102020204" pitchFamily="34" charset="0"/>
              </a:rPr>
              <a:t>goest</a:t>
            </a:r>
            <a:r>
              <a:rPr lang="en-AU" b="1" i="1" dirty="0">
                <a:latin typeface="Arial Black" panose="020B0A04020102020204" pitchFamily="34" charset="0"/>
              </a:rPr>
              <a:t> I will go</a:t>
            </a:r>
            <a:r>
              <a:rPr lang="en-AU" b="1" i="1" dirty="0" smtClean="0">
                <a:latin typeface="Arial Black" panose="020B0A04020102020204" pitchFamily="34" charset="0"/>
              </a:rPr>
              <a:t>;</a:t>
            </a:r>
          </a:p>
          <a:p>
            <a:pPr lvl="1" algn="ctr"/>
            <a:r>
              <a:rPr lang="en-AU" b="1" i="1" dirty="0" smtClean="0">
                <a:latin typeface="Arial Black" panose="020B0A04020102020204" pitchFamily="34" charset="0"/>
              </a:rPr>
              <a:t> </a:t>
            </a:r>
            <a:r>
              <a:rPr lang="en-AU" b="1" i="1" dirty="0">
                <a:latin typeface="Arial Black" panose="020B0A04020102020204" pitchFamily="34" charset="0"/>
              </a:rPr>
              <a:t>and where thou </a:t>
            </a:r>
            <a:r>
              <a:rPr lang="en-AU" b="1" i="1" dirty="0" err="1">
                <a:latin typeface="Arial Black" panose="020B0A04020102020204" pitchFamily="34" charset="0"/>
              </a:rPr>
              <a:t>lodgest</a:t>
            </a:r>
            <a:r>
              <a:rPr lang="en-AU" b="1" i="1" dirty="0">
                <a:latin typeface="Arial Black" panose="020B0A04020102020204" pitchFamily="34" charset="0"/>
              </a:rPr>
              <a:t> I will lodge; </a:t>
            </a:r>
            <a:endParaRPr lang="en-AU" b="1" i="1" dirty="0" smtClean="0">
              <a:latin typeface="Arial Black" panose="020B0A04020102020204" pitchFamily="34" charset="0"/>
            </a:endParaRPr>
          </a:p>
          <a:p>
            <a:pPr lvl="1" algn="ctr"/>
            <a:r>
              <a:rPr lang="en-AU" b="1" i="1" dirty="0" smtClean="0">
                <a:latin typeface="Arial Black" panose="020B0A04020102020204" pitchFamily="34" charset="0"/>
              </a:rPr>
              <a:t>thy </a:t>
            </a:r>
            <a:r>
              <a:rPr lang="en-AU" b="1" i="1" dirty="0">
                <a:latin typeface="Arial Black" panose="020B0A04020102020204" pitchFamily="34" charset="0"/>
              </a:rPr>
              <a:t>people shall be my people </a:t>
            </a:r>
            <a:endParaRPr lang="en-AU" b="1" i="1" dirty="0" smtClean="0">
              <a:latin typeface="Arial Black" panose="020B0A04020102020204" pitchFamily="34" charset="0"/>
            </a:endParaRPr>
          </a:p>
          <a:p>
            <a:pPr lvl="1" algn="ctr"/>
            <a:r>
              <a:rPr lang="en-AU" b="1" i="1" dirty="0" smtClean="0">
                <a:latin typeface="Arial Black" panose="020B0A04020102020204" pitchFamily="34" charset="0"/>
              </a:rPr>
              <a:t>and </a:t>
            </a:r>
            <a:r>
              <a:rPr lang="en-AU" b="1" i="1" dirty="0">
                <a:latin typeface="Arial Black" panose="020B0A04020102020204" pitchFamily="34" charset="0"/>
              </a:rPr>
              <a:t>thy God my God.  </a:t>
            </a:r>
            <a:endParaRPr lang="en-AU" b="1" i="1" dirty="0" smtClean="0">
              <a:latin typeface="Arial Black" panose="020B0A04020102020204" pitchFamily="34" charset="0"/>
            </a:endParaRPr>
          </a:p>
          <a:p>
            <a:pPr lvl="1" algn="ctr"/>
            <a:endParaRPr lang="en-AU" b="1" i="1" dirty="0">
              <a:latin typeface="Arial Black" panose="020B0A04020102020204" pitchFamily="34" charset="0"/>
            </a:endParaRPr>
          </a:p>
          <a:p>
            <a:pPr lvl="1"/>
            <a:endParaRPr lang="en-AU" b="1" i="1" dirty="0">
              <a:latin typeface="Arial Black" panose="020B0A04020102020204" pitchFamily="34" charset="0"/>
            </a:endParaRPr>
          </a:p>
          <a:p>
            <a:pPr marL="742950" lvl="1" indent="-285750" algn="ctr">
              <a:buFont typeface="Arial" panose="020B0604020202020204" pitchFamily="34" charset="0"/>
              <a:buChar char="•"/>
            </a:pPr>
            <a:r>
              <a:rPr lang="en-AU" b="1" i="1" dirty="0">
                <a:latin typeface="Arial Black" panose="020B0A04020102020204" pitchFamily="34" charset="0"/>
              </a:rPr>
              <a:t>Ruth 1:19 “Now the two of them went until they came to Bethlehem.</a:t>
            </a:r>
            <a:endParaRPr lang="en-AU" dirty="0"/>
          </a:p>
        </p:txBody>
      </p:sp>
    </p:spTree>
    <p:extLst>
      <p:ext uri="{BB962C8B-B14F-4D97-AF65-F5344CB8AC3E}">
        <p14:creationId xmlns:p14="http://schemas.microsoft.com/office/powerpoint/2010/main" val="194595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arn(inVertical)">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566</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BACK TO BETHLEHEM - THE HOUSE OF BREAD – TWO STUDIES IN THE BOOK OF RUTH  </vt:lpstr>
      <vt:lpstr>BACK TO BETHLEHEM - THE HOUSE OF BREAD - TWO STUDIES IN THE BOOK OF RUTH </vt:lpstr>
      <vt:lpstr>BACK TO BETHLEHEM  – THE HOUSE OF BREAD - TWO STUDIES IN THE BOOK OF RUTH </vt:lpstr>
      <vt:lpstr>BACK TO BETHLEHEM TWO STUDIES IN THE BOOK OF RUTH STUDY ONE: BROKEN IN SPIRIT AND AWAY FROM BETHLEHEM  - THE HOUSE OF BREAD -</vt:lpstr>
      <vt:lpstr>BACK TO BETHLEHEM TWO STUDIES IN THE BOOK OF RUTH STUDY ONE: BROKEN IN SPIRIT AND AWAY FROM BETHLEHEM -THE HOUSE OF BREAD-</vt:lpstr>
      <vt:lpstr>BACK TO BETHLEHEM TWO STUDIES IN THE BOOK OF RUTH STUDY ONE: BROKEN IN SPIRIT AND AWAY FROM BETHLEHEM – THE HOUSE OF BREAD</vt:lpstr>
      <vt:lpstr>BACK TO BETHLEHEM TWO STUDIES IN THE BOOK OF RUTH STUDY ONE: BROKEN IN SPIRIT AND AWAY FROM BETHLEHEM  – THE HOUSE OF BREAD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BETHLEHEM TWO STUDIES IN THE BOOK OF RUTH STUDY ONE: BROKEN IN SPIRIT AND AWAY FROM BETHLEHEM – THE HOUSE OF BREAD</dc:title>
  <dc:creator>Fred Creighton</dc:creator>
  <cp:lastModifiedBy>Fred Creighton</cp:lastModifiedBy>
  <cp:revision>32</cp:revision>
  <cp:lastPrinted>2014-12-28T22:55:12Z</cp:lastPrinted>
  <dcterms:created xsi:type="dcterms:W3CDTF">2014-12-26T02:41:56Z</dcterms:created>
  <dcterms:modified xsi:type="dcterms:W3CDTF">2014-12-31T21:05:05Z</dcterms:modified>
</cp:coreProperties>
</file>